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x-msvide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2" r:id="rId2"/>
    <p:sldMasterId id="2147483852" r:id="rId3"/>
  </p:sldMasterIdLst>
  <p:notesMasterIdLst>
    <p:notesMasterId r:id="rId46"/>
  </p:notesMasterIdLst>
  <p:sldIdLst>
    <p:sldId id="322" r:id="rId4"/>
    <p:sldId id="315" r:id="rId5"/>
    <p:sldId id="290" r:id="rId6"/>
    <p:sldId id="299" r:id="rId7"/>
    <p:sldId id="356" r:id="rId8"/>
    <p:sldId id="296" r:id="rId9"/>
    <p:sldId id="298" r:id="rId10"/>
    <p:sldId id="354" r:id="rId11"/>
    <p:sldId id="324" r:id="rId12"/>
    <p:sldId id="336" r:id="rId13"/>
    <p:sldId id="294" r:id="rId14"/>
    <p:sldId id="349" r:id="rId15"/>
    <p:sldId id="311" r:id="rId16"/>
    <p:sldId id="327" r:id="rId17"/>
    <p:sldId id="353" r:id="rId18"/>
    <p:sldId id="281" r:id="rId19"/>
    <p:sldId id="360" r:id="rId20"/>
    <p:sldId id="341" r:id="rId21"/>
    <p:sldId id="359" r:id="rId22"/>
    <p:sldId id="374" r:id="rId23"/>
    <p:sldId id="355" r:id="rId24"/>
    <p:sldId id="301" r:id="rId25"/>
    <p:sldId id="302" r:id="rId26"/>
    <p:sldId id="317" r:id="rId27"/>
    <p:sldId id="318" r:id="rId28"/>
    <p:sldId id="332" r:id="rId29"/>
    <p:sldId id="333" r:id="rId30"/>
    <p:sldId id="373" r:id="rId31"/>
    <p:sldId id="289" r:id="rId32"/>
    <p:sldId id="361" r:id="rId33"/>
    <p:sldId id="307" r:id="rId34"/>
    <p:sldId id="362" r:id="rId35"/>
    <p:sldId id="304" r:id="rId36"/>
    <p:sldId id="305" r:id="rId37"/>
    <p:sldId id="351" r:id="rId38"/>
    <p:sldId id="308" r:id="rId39"/>
    <p:sldId id="357" r:id="rId40"/>
    <p:sldId id="366" r:id="rId41"/>
    <p:sldId id="306" r:id="rId42"/>
    <p:sldId id="363" r:id="rId43"/>
    <p:sldId id="358" r:id="rId44"/>
    <p:sldId id="365" r:id="rId45"/>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66FF"/>
    <a:srgbClr val="66CCFF"/>
    <a:srgbClr val="11DF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76758" autoAdjust="0"/>
  </p:normalViewPr>
  <p:slideViewPr>
    <p:cSldViewPr>
      <p:cViewPr varScale="1">
        <p:scale>
          <a:sx n="81" d="100"/>
          <a:sy n="81" d="100"/>
        </p:scale>
        <p:origin x="222" y="6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09ACA8B-1299-4C9A-B979-E71091993554}" type="datetimeFigureOut">
              <a:rPr lang="en-GB"/>
              <a:pPr>
                <a:defRPr/>
              </a:pPr>
              <a:t>07/10/2013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E3B5A9F-7662-4DB9-A38F-15A05C51F9F8}" type="slidenum">
              <a:rPr lang="en-GB"/>
              <a:pPr>
                <a:defRPr/>
              </a:pPr>
              <a:t>‹#›</a:t>
            </a:fld>
            <a:endParaRPr lang="en-GB"/>
          </a:p>
        </p:txBody>
      </p:sp>
    </p:spTree>
    <p:extLst>
      <p:ext uri="{BB962C8B-B14F-4D97-AF65-F5344CB8AC3E}">
        <p14:creationId xmlns:p14="http://schemas.microsoft.com/office/powerpoint/2010/main" val="29328793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Catch it - sneezes</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5</a:t>
            </a:fld>
            <a:endParaRPr lang="en-GB"/>
          </a:p>
        </p:txBody>
      </p:sp>
    </p:spTree>
    <p:extLst>
      <p:ext uri="{BB962C8B-B14F-4D97-AF65-F5344CB8AC3E}">
        <p14:creationId xmlns:p14="http://schemas.microsoft.com/office/powerpoint/2010/main" val="2601528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369DB5BF-5DB3-4B84-8224-A9A4C06C268D}" type="slidenum">
              <a:rPr lang="en-GB" smtClean="0"/>
              <a:pPr eaLnBrk="1" hangingPunct="1"/>
              <a:t>7</a:t>
            </a:fld>
            <a:endParaRPr lang="en-GB" smtClean="0"/>
          </a:p>
        </p:txBody>
      </p:sp>
    </p:spTree>
    <p:extLst>
      <p:ext uri="{BB962C8B-B14F-4D97-AF65-F5344CB8AC3E}">
        <p14:creationId xmlns:p14="http://schemas.microsoft.com/office/powerpoint/2010/main" val="3302741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Antibiotics</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8</a:t>
            </a:fld>
            <a:endParaRPr lang="en-GB"/>
          </a:p>
        </p:txBody>
      </p:sp>
    </p:spTree>
    <p:extLst>
      <p:ext uri="{BB962C8B-B14F-4D97-AF65-F5344CB8AC3E}">
        <p14:creationId xmlns:p14="http://schemas.microsoft.com/office/powerpoint/2010/main" val="2904716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8 ways to change your life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12</a:t>
            </a:fld>
            <a:endParaRPr lang="en-GB"/>
          </a:p>
        </p:txBody>
      </p:sp>
    </p:spTree>
    <p:extLst>
      <p:ext uri="{BB962C8B-B14F-4D97-AF65-F5344CB8AC3E}">
        <p14:creationId xmlns:p14="http://schemas.microsoft.com/office/powerpoint/2010/main" val="3603770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13</a:t>
            </a:fld>
            <a:endParaRPr lang="en-GB"/>
          </a:p>
        </p:txBody>
      </p:sp>
    </p:spTree>
    <p:extLst>
      <p:ext uri="{BB962C8B-B14F-4D97-AF65-F5344CB8AC3E}">
        <p14:creationId xmlns:p14="http://schemas.microsoft.com/office/powerpoint/2010/main" val="607001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Alcohol</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15</a:t>
            </a:fld>
            <a:endParaRPr lang="en-GB"/>
          </a:p>
        </p:txBody>
      </p:sp>
    </p:spTree>
    <p:extLst>
      <p:ext uri="{BB962C8B-B14F-4D97-AF65-F5344CB8AC3E}">
        <p14:creationId xmlns:p14="http://schemas.microsoft.com/office/powerpoint/2010/main" val="4039014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Chlamydia</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17</a:t>
            </a:fld>
            <a:endParaRPr lang="en-GB"/>
          </a:p>
        </p:txBody>
      </p:sp>
    </p:spTree>
    <p:extLst>
      <p:ext uri="{BB962C8B-B14F-4D97-AF65-F5344CB8AC3E}">
        <p14:creationId xmlns:p14="http://schemas.microsoft.com/office/powerpoint/2010/main" val="2152504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Kids and diet</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19</a:t>
            </a:fld>
            <a:endParaRPr lang="en-GB"/>
          </a:p>
        </p:txBody>
      </p:sp>
    </p:spTree>
    <p:extLst>
      <p:ext uri="{BB962C8B-B14F-4D97-AF65-F5344CB8AC3E}">
        <p14:creationId xmlns:p14="http://schemas.microsoft.com/office/powerpoint/2010/main" val="4202090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20</a:t>
            </a:fld>
            <a:endParaRPr lang="en-GB"/>
          </a:p>
        </p:txBody>
      </p:sp>
    </p:spTree>
    <p:extLst>
      <p:ext uri="{BB962C8B-B14F-4D97-AF65-F5344CB8AC3E}">
        <p14:creationId xmlns:p14="http://schemas.microsoft.com/office/powerpoint/2010/main" val="3740695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Carers</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21</a:t>
            </a:fld>
            <a:endParaRPr lang="en-GB"/>
          </a:p>
        </p:txBody>
      </p:sp>
    </p:spTree>
    <p:extLst>
      <p:ext uri="{BB962C8B-B14F-4D97-AF65-F5344CB8AC3E}">
        <p14:creationId xmlns:p14="http://schemas.microsoft.com/office/powerpoint/2010/main" val="1502356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 a day</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28</a:t>
            </a:fld>
            <a:endParaRPr lang="en-GB"/>
          </a:p>
        </p:txBody>
      </p:sp>
    </p:spTree>
    <p:extLst>
      <p:ext uri="{BB962C8B-B14F-4D97-AF65-F5344CB8AC3E}">
        <p14:creationId xmlns:p14="http://schemas.microsoft.com/office/powerpoint/2010/main" val="4020805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Dementia</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30</a:t>
            </a:fld>
            <a:endParaRPr lang="en-GB"/>
          </a:p>
        </p:txBody>
      </p:sp>
    </p:spTree>
    <p:extLst>
      <p:ext uri="{BB962C8B-B14F-4D97-AF65-F5344CB8AC3E}">
        <p14:creationId xmlns:p14="http://schemas.microsoft.com/office/powerpoint/2010/main" val="2526275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Medicines wastage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32</a:t>
            </a:fld>
            <a:endParaRPr lang="en-GB"/>
          </a:p>
        </p:txBody>
      </p:sp>
    </p:spTree>
    <p:extLst>
      <p:ext uri="{BB962C8B-B14F-4D97-AF65-F5344CB8AC3E}">
        <p14:creationId xmlns:p14="http://schemas.microsoft.com/office/powerpoint/2010/main" val="3258016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34</a:t>
            </a:fld>
            <a:endParaRPr lang="en-GB"/>
          </a:p>
        </p:txBody>
      </p:sp>
    </p:spTree>
    <p:extLst>
      <p:ext uri="{BB962C8B-B14F-4D97-AF65-F5344CB8AC3E}">
        <p14:creationId xmlns:p14="http://schemas.microsoft.com/office/powerpoint/2010/main" val="2342790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Lifestyle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35</a:t>
            </a:fld>
            <a:endParaRPr lang="en-GB"/>
          </a:p>
        </p:txBody>
      </p:sp>
    </p:spTree>
    <p:extLst>
      <p:ext uri="{BB962C8B-B14F-4D97-AF65-F5344CB8AC3E}">
        <p14:creationId xmlns:p14="http://schemas.microsoft.com/office/powerpoint/2010/main" val="2794837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shape are you in?</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37</a:t>
            </a:fld>
            <a:endParaRPr lang="en-GB"/>
          </a:p>
        </p:txBody>
      </p:sp>
    </p:spTree>
    <p:extLst>
      <p:ext uri="{BB962C8B-B14F-4D97-AF65-F5344CB8AC3E}">
        <p14:creationId xmlns:p14="http://schemas.microsoft.com/office/powerpoint/2010/main" val="3884854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Travel</a:t>
            </a:r>
            <a:r>
              <a:rPr lang="en-GB" baseline="0" dirty="0" smtClean="0"/>
              <a:t> Advice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38</a:t>
            </a:fld>
            <a:endParaRPr lang="en-GB"/>
          </a:p>
        </p:txBody>
      </p:sp>
    </p:spTree>
    <p:extLst>
      <p:ext uri="{BB962C8B-B14F-4D97-AF65-F5344CB8AC3E}">
        <p14:creationId xmlns:p14="http://schemas.microsoft.com/office/powerpoint/2010/main" val="4025768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39</a:t>
            </a:fld>
            <a:endParaRPr lang="en-GB"/>
          </a:p>
        </p:txBody>
      </p:sp>
    </p:spTree>
    <p:extLst>
      <p:ext uri="{BB962C8B-B14F-4D97-AF65-F5344CB8AC3E}">
        <p14:creationId xmlns:p14="http://schemas.microsoft.com/office/powerpoint/2010/main" val="944590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Home Heat Helpline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40</a:t>
            </a:fld>
            <a:endParaRPr lang="en-GB"/>
          </a:p>
        </p:txBody>
      </p:sp>
    </p:spTree>
    <p:extLst>
      <p:ext uri="{BB962C8B-B14F-4D97-AF65-F5344CB8AC3E}">
        <p14:creationId xmlns:p14="http://schemas.microsoft.com/office/powerpoint/2010/main" val="2853753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Bowel Cancer</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41</a:t>
            </a:fld>
            <a:endParaRPr lang="en-GB"/>
          </a:p>
        </p:txBody>
      </p:sp>
    </p:spTree>
    <p:extLst>
      <p:ext uri="{BB962C8B-B14F-4D97-AF65-F5344CB8AC3E}">
        <p14:creationId xmlns:p14="http://schemas.microsoft.com/office/powerpoint/2010/main" val="379157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Swim</a:t>
            </a:r>
            <a:r>
              <a:rPr lang="en-GB" baseline="0" dirty="0" smtClean="0"/>
              <a:t> 4 Life</a:t>
            </a:r>
            <a:endParaRPr lang="en-GB" dirty="0"/>
          </a:p>
        </p:txBody>
      </p:sp>
      <p:sp>
        <p:nvSpPr>
          <p:cNvPr id="4" name="Slide Number Placeholder 3"/>
          <p:cNvSpPr>
            <a:spLocks noGrp="1"/>
          </p:cNvSpPr>
          <p:nvPr>
            <p:ph type="sldNum" sz="quarter" idx="10"/>
          </p:nvPr>
        </p:nvSpPr>
        <p:spPr/>
        <p:txBody>
          <a:bodyPr/>
          <a:lstStyle/>
          <a:p>
            <a:pPr>
              <a:defRPr/>
            </a:pPr>
            <a:fld id="{CE3B5A9F-7662-4DB9-A38F-15A05C51F9F8}" type="slidenum">
              <a:rPr lang="en-GB" smtClean="0"/>
              <a:pPr>
                <a:defRPr/>
              </a:pPr>
              <a:t>42</a:t>
            </a:fld>
            <a:endParaRPr lang="en-GB"/>
          </a:p>
        </p:txBody>
      </p:sp>
    </p:spTree>
    <p:extLst>
      <p:ext uri="{BB962C8B-B14F-4D97-AF65-F5344CB8AC3E}">
        <p14:creationId xmlns:p14="http://schemas.microsoft.com/office/powerpoint/2010/main" val="183005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2200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Connector 4"/>
          <p:cNvCxnSpPr/>
          <p:nvPr/>
        </p:nvCxnSpPr>
        <p:spPr>
          <a:xfrm>
            <a:off x="0" y="2194323"/>
            <a:ext cx="9144000" cy="119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514600" y="1771650"/>
            <a:ext cx="4114800" cy="845344"/>
          </a:xfrm>
          <a:prstGeom prst="rect">
            <a:avLst/>
          </a:prstGeom>
          <a:solidFill>
            <a:schemeClr val="tx1"/>
          </a:solidFill>
          <a:ln w="76200" cmpd="thinThick">
            <a:solidFill>
              <a:schemeClr val="tx1"/>
            </a:solidFill>
            <a:miter lim="800000"/>
          </a:ln>
        </p:spPr>
        <p:txBody>
          <a:bodyPr anchor="ctr">
            <a:normAutofit/>
          </a:bodyPr>
          <a:lstStyle/>
          <a:p>
            <a:pPr algn="ctr">
              <a:spcBef>
                <a:spcPts val="400"/>
              </a:spcBef>
              <a:defRPr/>
            </a:pPr>
            <a:endParaRPr lang="en-US" b="1" cap="all">
              <a:solidFill>
                <a:schemeClr val="bg1"/>
              </a:solidFill>
              <a:latin typeface="+mj-lt"/>
              <a:ea typeface="+mj-ea"/>
              <a:cs typeface="Tunga" pitchFamily="2"/>
            </a:endParaRPr>
          </a:p>
        </p:txBody>
      </p:sp>
      <p:sp>
        <p:nvSpPr>
          <p:cNvPr id="3" name="Subtitle 2"/>
          <p:cNvSpPr>
            <a:spLocks noGrp="1"/>
          </p:cNvSpPr>
          <p:nvPr>
            <p:ph type="subTitle" idx="1"/>
          </p:nvPr>
        </p:nvSpPr>
        <p:spPr>
          <a:xfrm>
            <a:off x="2565400" y="2284095"/>
            <a:ext cx="4013200" cy="321469"/>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1798320"/>
            <a:ext cx="4013200" cy="44958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7" name="Date Placeholder 10"/>
          <p:cNvSpPr>
            <a:spLocks noGrp="1"/>
          </p:cNvSpPr>
          <p:nvPr>
            <p:ph type="dt" sz="half" idx="10"/>
          </p:nvPr>
        </p:nvSpPr>
        <p:spPr bwMode="black"/>
        <p:txBody>
          <a:bodyPr/>
          <a:lstStyle>
            <a:lvl1pPr>
              <a:defRPr/>
            </a:lvl1pPr>
          </a:lstStyle>
          <a:p>
            <a:pPr>
              <a:defRPr/>
            </a:pPr>
            <a:fld id="{8CCA050A-BC6E-43F7-AD11-8F16C7A52DFC}" type="datetimeFigureOut">
              <a:rPr lang="en-GB"/>
              <a:pPr>
                <a:defRPr/>
              </a:pPr>
              <a:t>07/10/2013</a:t>
            </a:fld>
            <a:endParaRPr lang="en-GB"/>
          </a:p>
        </p:txBody>
      </p:sp>
      <p:sp>
        <p:nvSpPr>
          <p:cNvPr id="8" name="Slide Number Placeholder 16"/>
          <p:cNvSpPr>
            <a:spLocks noGrp="1"/>
          </p:cNvSpPr>
          <p:nvPr>
            <p:ph type="sldNum" sz="quarter" idx="11"/>
          </p:nvPr>
        </p:nvSpPr>
        <p:spPr/>
        <p:txBody>
          <a:bodyPr/>
          <a:lstStyle>
            <a:lvl1pPr>
              <a:defRPr/>
            </a:lvl1pPr>
          </a:lstStyle>
          <a:p>
            <a:pPr>
              <a:defRPr/>
            </a:pPr>
            <a:fld id="{4F2147CA-B08A-4D00-B3B8-5FA0ADB3CD23}" type="slidenum">
              <a:rPr lang="en-GB"/>
              <a:pPr>
                <a:defRPr/>
              </a:pPr>
              <a:t>‹#›</a:t>
            </a:fld>
            <a:endParaRPr lang="en-GB"/>
          </a:p>
        </p:txBody>
      </p:sp>
      <p:sp>
        <p:nvSpPr>
          <p:cNvPr id="9" name="Footer Placeholder 18"/>
          <p:cNvSpPr>
            <a:spLocks noGrp="1"/>
          </p:cNvSpPr>
          <p:nvPr>
            <p:ph type="ftr" sz="quarter" idx="12"/>
          </p:nvPr>
        </p:nvSpPr>
        <p:spPr/>
        <p:txBody>
          <a:bodyPr/>
          <a:lstStyle>
            <a:lvl1pPr>
              <a:defRPr/>
            </a:lvl1pPr>
          </a:lstStyle>
          <a:p>
            <a:pPr>
              <a:defRPr/>
            </a:pPr>
            <a:endParaRPr lang="en-GB"/>
          </a:p>
        </p:txBody>
      </p:sp>
    </p:spTree>
    <p:extLst>
      <p:ext uri="{BB962C8B-B14F-4D97-AF65-F5344CB8AC3E}">
        <p14:creationId xmlns:p14="http://schemas.microsoft.com/office/powerpoint/2010/main" val="4088767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1515618"/>
            <a:ext cx="8229600" cy="30563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4"/>
          </p:nvPr>
        </p:nvSpPr>
        <p:spPr/>
        <p:txBody>
          <a:bodyPr/>
          <a:lstStyle>
            <a:lvl1pPr>
              <a:defRPr/>
            </a:lvl1pPr>
          </a:lstStyle>
          <a:p>
            <a:pPr>
              <a:defRPr/>
            </a:pPr>
            <a:fld id="{8CA1E4FD-8465-4802-A2FF-F94CAD1FB473}" type="datetimeFigureOut">
              <a:rPr lang="en-GB"/>
              <a:pPr>
                <a:defRPr/>
              </a:pPr>
              <a:t>07/10/2013</a:t>
            </a:fld>
            <a:endParaRPr lang="en-GB"/>
          </a:p>
        </p:txBody>
      </p:sp>
      <p:sp>
        <p:nvSpPr>
          <p:cNvPr id="5" name="Footer Placeholder 4"/>
          <p:cNvSpPr>
            <a:spLocks noGrp="1"/>
          </p:cNvSpPr>
          <p:nvPr>
            <p:ph type="ftr" sz="quarter" idx="15"/>
          </p:nvPr>
        </p:nvSpPr>
        <p:spPr/>
        <p:txBody>
          <a:bodyPr/>
          <a:lstStyle>
            <a:lvl1pPr>
              <a:defRPr/>
            </a:lvl1pPr>
          </a:lstStyle>
          <a:p>
            <a:pPr>
              <a:defRPr/>
            </a:pPr>
            <a:endParaRPr lang="en-GB"/>
          </a:p>
        </p:txBody>
      </p:sp>
      <p:sp>
        <p:nvSpPr>
          <p:cNvPr id="6" name="Slide Number Placeholder 5"/>
          <p:cNvSpPr>
            <a:spLocks noGrp="1"/>
          </p:cNvSpPr>
          <p:nvPr>
            <p:ph type="sldNum" sz="quarter" idx="16"/>
          </p:nvPr>
        </p:nvSpPr>
        <p:spPr>
          <a:ln/>
        </p:spPr>
        <p:txBody>
          <a:bodyPr/>
          <a:lstStyle>
            <a:lvl1pPr>
              <a:defRPr/>
            </a:lvl1pPr>
          </a:lstStyle>
          <a:p>
            <a:pPr>
              <a:defRPr/>
            </a:pPr>
            <a:fld id="{E89C11E5-D065-42EB-83F9-EAA8FD2488E3}" type="slidenum">
              <a:rPr lang="en-GB"/>
              <a:pPr>
                <a:defRPr/>
              </a:pPr>
              <a:t>‹#›</a:t>
            </a:fld>
            <a:endParaRPr lang="en-GB"/>
          </a:p>
        </p:txBody>
      </p:sp>
    </p:spTree>
    <p:extLst>
      <p:ext uri="{BB962C8B-B14F-4D97-AF65-F5344CB8AC3E}">
        <p14:creationId xmlns:p14="http://schemas.microsoft.com/office/powerpoint/2010/main" val="2267412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2942035"/>
            <a:ext cx="9144000" cy="2201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Connector 4"/>
          <p:cNvCxnSpPr/>
          <p:nvPr/>
        </p:nvCxnSpPr>
        <p:spPr>
          <a:xfrm>
            <a:off x="0" y="2940844"/>
            <a:ext cx="9144000" cy="1191"/>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514600" y="2526507"/>
            <a:ext cx="4114800" cy="845344"/>
          </a:xfrm>
          <a:prstGeom prst="rect">
            <a:avLst/>
          </a:prstGeom>
          <a:solidFill>
            <a:schemeClr val="tx1"/>
          </a:solidFill>
          <a:ln w="76200" cmpd="thinThick">
            <a:solidFill>
              <a:schemeClr val="tx1"/>
            </a:solidFill>
            <a:miter lim="800000"/>
          </a:ln>
        </p:spPr>
        <p:txBody>
          <a:bodyPr anchor="ctr">
            <a:normAutofit/>
          </a:bodyPr>
          <a:lstStyle/>
          <a:p>
            <a:pPr algn="ctr">
              <a:spcBef>
                <a:spcPts val="400"/>
              </a:spcBef>
              <a:defRPr/>
            </a:pPr>
            <a:endParaRPr lang="en-US" b="1" cap="all">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3" y="2525435"/>
            <a:ext cx="4085897" cy="530116"/>
          </a:xfrm>
          <a:prstGeom prst="rect">
            <a:avLst/>
          </a:prstGeom>
          <a:noFill/>
          <a:ln w="98425" cmpd="thinThick">
            <a:noFill/>
            <a:miter lim="800000"/>
          </a:ln>
        </p:spPr>
        <p:txBody>
          <a:bodyPr bIns="0" anchor="b"/>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3" y="3063433"/>
            <a:ext cx="4106917" cy="297821"/>
          </a:xfrm>
        </p:spPr>
        <p:txBody>
          <a:bodyPr tIns="0" anchor="t" anchorCtr="0"/>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2F4C3AD9-6FC5-40CA-A411-AB81012F1827}" type="datetimeFigureOut">
              <a:rPr lang="en-GB"/>
              <a:pPr>
                <a:defRPr/>
              </a:pPr>
              <a:t>07/10/2013</a:t>
            </a:fld>
            <a:endParaRPr lang="en-GB"/>
          </a:p>
        </p:txBody>
      </p:sp>
      <p:sp>
        <p:nvSpPr>
          <p:cNvPr id="8" name="Slide Number Placeholder 13"/>
          <p:cNvSpPr>
            <a:spLocks noGrp="1"/>
          </p:cNvSpPr>
          <p:nvPr>
            <p:ph type="sldNum" sz="quarter" idx="11"/>
          </p:nvPr>
        </p:nvSpPr>
        <p:spPr/>
        <p:txBody>
          <a:bodyPr/>
          <a:lstStyle>
            <a:lvl1pPr>
              <a:defRPr/>
            </a:lvl1pPr>
          </a:lstStyle>
          <a:p>
            <a:pPr>
              <a:defRPr/>
            </a:pPr>
            <a:fld id="{DBE1FCB5-6DC9-48F7-B682-6ABC715E7308}" type="slidenum">
              <a:rPr lang="en-GB"/>
              <a:pPr>
                <a:defRPr/>
              </a:pPr>
              <a:t>‹#›</a:t>
            </a:fld>
            <a:endParaRPr lang="en-GB"/>
          </a:p>
        </p:txBody>
      </p:sp>
      <p:sp>
        <p:nvSpPr>
          <p:cNvPr id="11" name="Footer Placeholder 14"/>
          <p:cNvSpPr>
            <a:spLocks noGrp="1"/>
          </p:cNvSpPr>
          <p:nvPr>
            <p:ph type="ftr" sz="quarter" idx="12"/>
          </p:nvPr>
        </p:nvSpPr>
        <p:spPr/>
        <p:txBody>
          <a:bodyPr/>
          <a:lstStyle>
            <a:lvl1pPr>
              <a:defRPr/>
            </a:lvl1pPr>
          </a:lstStyle>
          <a:p>
            <a:pPr>
              <a:defRPr/>
            </a:pPr>
            <a:endParaRPr lang="en-GB"/>
          </a:p>
        </p:txBody>
      </p:sp>
    </p:spTree>
    <p:extLst>
      <p:ext uri="{BB962C8B-B14F-4D97-AF65-F5344CB8AC3E}">
        <p14:creationId xmlns:p14="http://schemas.microsoft.com/office/powerpoint/2010/main" val="205428334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1515618"/>
            <a:ext cx="4023360" cy="3003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5"/>
          </p:nvPr>
        </p:nvSpPr>
        <p:spPr/>
        <p:txBody>
          <a:bodyPr/>
          <a:lstStyle>
            <a:lvl1pPr>
              <a:defRPr/>
            </a:lvl1pPr>
          </a:lstStyle>
          <a:p>
            <a:pPr>
              <a:defRPr/>
            </a:pPr>
            <a:fld id="{CE131890-F0FE-4C55-95ED-03157338343B}" type="datetimeFigureOut">
              <a:rPr lang="en-GB"/>
              <a:pPr>
                <a:defRPr/>
              </a:pPr>
              <a:t>07/10/2013</a:t>
            </a:fld>
            <a:endParaRPr lang="en-GB"/>
          </a:p>
        </p:txBody>
      </p:sp>
      <p:sp>
        <p:nvSpPr>
          <p:cNvPr id="6" name="Footer Placeholder 4"/>
          <p:cNvSpPr>
            <a:spLocks noGrp="1"/>
          </p:cNvSpPr>
          <p:nvPr>
            <p:ph type="ftr" sz="quarter" idx="16"/>
          </p:nvPr>
        </p:nvSpPr>
        <p:spPr/>
        <p:txBody>
          <a:bodyPr/>
          <a:lstStyle>
            <a:lvl1pPr>
              <a:defRPr/>
            </a:lvl1pPr>
          </a:lstStyle>
          <a:p>
            <a:pPr>
              <a:defRPr/>
            </a:pPr>
            <a:endParaRPr lang="en-GB"/>
          </a:p>
        </p:txBody>
      </p:sp>
      <p:sp>
        <p:nvSpPr>
          <p:cNvPr id="7" name="Slide Number Placeholder 5"/>
          <p:cNvSpPr>
            <a:spLocks noGrp="1"/>
          </p:cNvSpPr>
          <p:nvPr>
            <p:ph type="sldNum" sz="quarter" idx="17"/>
          </p:nvPr>
        </p:nvSpPr>
        <p:spPr>
          <a:ln/>
        </p:spPr>
        <p:txBody>
          <a:bodyPr/>
          <a:lstStyle>
            <a:lvl1pPr>
              <a:defRPr/>
            </a:lvl1pPr>
          </a:lstStyle>
          <a:p>
            <a:pPr>
              <a:defRPr/>
            </a:pPr>
            <a:fld id="{9740F866-2424-4855-B6DA-0522A2D8E793}" type="slidenum">
              <a:rPr lang="en-GB"/>
              <a:pPr>
                <a:defRPr/>
              </a:pPr>
              <a:t>‹#›</a:t>
            </a:fld>
            <a:endParaRPr lang="en-GB"/>
          </a:p>
        </p:txBody>
      </p:sp>
    </p:spTree>
    <p:extLst>
      <p:ext uri="{BB962C8B-B14F-4D97-AF65-F5344CB8AC3E}">
        <p14:creationId xmlns:p14="http://schemas.microsoft.com/office/powerpoint/2010/main" val="319778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114550"/>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112264"/>
            <a:ext cx="4023360" cy="240715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1515618"/>
            <a:ext cx="4023360" cy="528066"/>
          </a:xfrm>
          <a:noFill/>
          <a:ln w="98425" cmpd="thinThick">
            <a:noFill/>
            <a:miter lim="800000"/>
          </a:ln>
        </p:spPr>
        <p:txBody>
          <a:bodyPr anchor="ctr" anchorCtr="0"/>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1515618"/>
            <a:ext cx="4023360" cy="528066"/>
          </a:xfrm>
          <a:noFill/>
          <a:ln w="98425" cmpd="thinThick">
            <a:noFill/>
            <a:miter lim="800000"/>
          </a:ln>
        </p:spPr>
        <p:txBody>
          <a:bodyPr anchor="ctr" anchorCtr="0"/>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6"/>
          </p:nvPr>
        </p:nvSpPr>
        <p:spPr/>
        <p:txBody>
          <a:bodyPr/>
          <a:lstStyle>
            <a:lvl1pPr>
              <a:defRPr/>
            </a:lvl1pPr>
          </a:lstStyle>
          <a:p>
            <a:pPr>
              <a:defRPr/>
            </a:pPr>
            <a:fld id="{D8F46632-3907-4A85-BFE3-7B15AF7520C5}" type="datetimeFigureOut">
              <a:rPr lang="en-GB"/>
              <a:pPr>
                <a:defRPr/>
              </a:pPr>
              <a:t>07/10/2013</a:t>
            </a:fld>
            <a:endParaRPr lang="en-GB"/>
          </a:p>
        </p:txBody>
      </p:sp>
      <p:sp>
        <p:nvSpPr>
          <p:cNvPr id="8" name="Footer Placeholder 4"/>
          <p:cNvSpPr>
            <a:spLocks noGrp="1"/>
          </p:cNvSpPr>
          <p:nvPr>
            <p:ph type="ftr" sz="quarter" idx="17"/>
          </p:nvPr>
        </p:nvSpPr>
        <p:spPr/>
        <p:txBody>
          <a:bodyPr/>
          <a:lstStyle>
            <a:lvl1pPr>
              <a:defRPr/>
            </a:lvl1pPr>
          </a:lstStyle>
          <a:p>
            <a:pPr>
              <a:defRPr/>
            </a:pPr>
            <a:endParaRPr lang="en-GB"/>
          </a:p>
        </p:txBody>
      </p:sp>
      <p:sp>
        <p:nvSpPr>
          <p:cNvPr id="9" name="Slide Number Placeholder 5"/>
          <p:cNvSpPr>
            <a:spLocks noGrp="1"/>
          </p:cNvSpPr>
          <p:nvPr>
            <p:ph type="sldNum" sz="quarter" idx="18"/>
          </p:nvPr>
        </p:nvSpPr>
        <p:spPr>
          <a:ln/>
        </p:spPr>
        <p:txBody>
          <a:bodyPr/>
          <a:lstStyle>
            <a:lvl1pPr>
              <a:defRPr/>
            </a:lvl1pPr>
          </a:lstStyle>
          <a:p>
            <a:pPr>
              <a:defRPr/>
            </a:pPr>
            <a:fld id="{2FCD8BD0-990A-4225-B31F-868489A556BD}" type="slidenum">
              <a:rPr lang="en-GB"/>
              <a:pPr>
                <a:defRPr/>
              </a:pPr>
              <a:t>‹#›</a:t>
            </a:fld>
            <a:endParaRPr lang="en-GB"/>
          </a:p>
        </p:txBody>
      </p:sp>
    </p:spTree>
    <p:extLst>
      <p:ext uri="{BB962C8B-B14F-4D97-AF65-F5344CB8AC3E}">
        <p14:creationId xmlns:p14="http://schemas.microsoft.com/office/powerpoint/2010/main" val="3971324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4524100-B56C-4CDA-AA5A-979756BF1C3F}" type="datetimeFigureOut">
              <a:rPr lang="en-GB"/>
              <a:pPr>
                <a:defRPr/>
              </a:pPr>
              <a:t>07/10/2013</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a:ln/>
        </p:spPr>
        <p:txBody>
          <a:bodyPr/>
          <a:lstStyle>
            <a:lvl1pPr>
              <a:defRPr/>
            </a:lvl1pPr>
          </a:lstStyle>
          <a:p>
            <a:pPr>
              <a:defRPr/>
            </a:pPr>
            <a:fld id="{77E2E132-8625-409B-AA0C-FB8ABC4617A3}" type="slidenum">
              <a:rPr lang="en-GB"/>
              <a:pPr>
                <a:defRPr/>
              </a:pPr>
              <a:t>‹#›</a:t>
            </a:fld>
            <a:endParaRPr lang="en-GB"/>
          </a:p>
        </p:txBody>
      </p:sp>
    </p:spTree>
    <p:extLst>
      <p:ext uri="{BB962C8B-B14F-4D97-AF65-F5344CB8AC3E}">
        <p14:creationId xmlns:p14="http://schemas.microsoft.com/office/powerpoint/2010/main" val="4285207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a:lstStyle>
            <a:lvl1pPr>
              <a:defRPr/>
            </a:lvl1pPr>
          </a:lstStyle>
          <a:p>
            <a:pPr>
              <a:defRPr/>
            </a:pPr>
            <a:fld id="{9F971CB7-390C-4912-A278-9EA33E56E31A}" type="datetimeFigureOut">
              <a:rPr lang="en-GB"/>
              <a:pPr>
                <a:defRPr/>
              </a:pPr>
              <a:t>07/10/2013</a:t>
            </a:fld>
            <a:endParaRPr lang="en-GB"/>
          </a:p>
        </p:txBody>
      </p:sp>
      <p:sp>
        <p:nvSpPr>
          <p:cNvPr id="3" name="Slide Number Placeholder 7"/>
          <p:cNvSpPr>
            <a:spLocks noGrp="1"/>
          </p:cNvSpPr>
          <p:nvPr>
            <p:ph type="sldNum" sz="quarter" idx="11"/>
          </p:nvPr>
        </p:nvSpPr>
        <p:spPr/>
        <p:txBody>
          <a:bodyPr/>
          <a:lstStyle>
            <a:lvl1pPr>
              <a:defRPr/>
            </a:lvl1pPr>
          </a:lstStyle>
          <a:p>
            <a:pPr>
              <a:defRPr/>
            </a:pPr>
            <a:fld id="{4331A004-C9B4-46B5-9A48-C91F28FD8DC9}" type="slidenum">
              <a:rPr lang="en-GB"/>
              <a:pPr>
                <a:defRPr/>
              </a:pPr>
              <a:t>‹#›</a:t>
            </a:fld>
            <a:endParaRPr lang="en-GB"/>
          </a:p>
        </p:txBody>
      </p:sp>
      <p:sp>
        <p:nvSpPr>
          <p:cNvPr id="4" name="Footer Placeholder 8"/>
          <p:cNvSpPr>
            <a:spLocks noGrp="1"/>
          </p:cNvSpPr>
          <p:nvPr>
            <p:ph type="ftr" sz="quarter" idx="12"/>
          </p:nvPr>
        </p:nvSpPr>
        <p:spPr/>
        <p:txBody>
          <a:bodyPr/>
          <a:lstStyle>
            <a:lvl1pPr>
              <a:defRPr/>
            </a:lvl1pPr>
          </a:lstStyle>
          <a:p>
            <a:pPr>
              <a:defRPr/>
            </a:pPr>
            <a:endParaRPr lang="en-GB"/>
          </a:p>
        </p:txBody>
      </p:sp>
    </p:spTree>
    <p:extLst>
      <p:ext uri="{BB962C8B-B14F-4D97-AF65-F5344CB8AC3E}">
        <p14:creationId xmlns:p14="http://schemas.microsoft.com/office/powerpoint/2010/main" val="288188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435894"/>
            <a:ext cx="6172200" cy="2633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4135374"/>
            <a:ext cx="5669280" cy="411480"/>
          </a:xfrm>
        </p:spPr>
        <p:txBody>
          <a:bodyPr tIns="0" anchor="ct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5"/>
          </p:nvPr>
        </p:nvSpPr>
        <p:spPr/>
        <p:txBody>
          <a:bodyPr/>
          <a:lstStyle>
            <a:lvl1pPr>
              <a:defRPr/>
            </a:lvl1pPr>
          </a:lstStyle>
          <a:p>
            <a:pPr>
              <a:defRPr/>
            </a:pPr>
            <a:fld id="{B4CD7D5C-C2FF-4E69-B574-138076A565B5}" type="datetimeFigureOut">
              <a:rPr lang="en-GB"/>
              <a:pPr>
                <a:defRPr/>
              </a:pPr>
              <a:t>07/10/2013</a:t>
            </a:fld>
            <a:endParaRPr lang="en-GB"/>
          </a:p>
        </p:txBody>
      </p:sp>
      <p:sp>
        <p:nvSpPr>
          <p:cNvPr id="6" name="Footer Placeholder 4"/>
          <p:cNvSpPr>
            <a:spLocks noGrp="1"/>
          </p:cNvSpPr>
          <p:nvPr>
            <p:ph type="ftr" sz="quarter" idx="16"/>
          </p:nvPr>
        </p:nvSpPr>
        <p:spPr/>
        <p:txBody>
          <a:bodyPr/>
          <a:lstStyle>
            <a:lvl1pPr>
              <a:defRPr/>
            </a:lvl1pPr>
          </a:lstStyle>
          <a:p>
            <a:pPr>
              <a:defRPr/>
            </a:pPr>
            <a:endParaRPr lang="en-GB"/>
          </a:p>
        </p:txBody>
      </p:sp>
      <p:sp>
        <p:nvSpPr>
          <p:cNvPr id="7" name="Slide Number Placeholder 5"/>
          <p:cNvSpPr>
            <a:spLocks noGrp="1"/>
          </p:cNvSpPr>
          <p:nvPr>
            <p:ph type="sldNum" sz="quarter" idx="17"/>
          </p:nvPr>
        </p:nvSpPr>
        <p:spPr>
          <a:ln/>
        </p:spPr>
        <p:txBody>
          <a:bodyPr/>
          <a:lstStyle>
            <a:lvl1pPr>
              <a:defRPr/>
            </a:lvl1pPr>
          </a:lstStyle>
          <a:p>
            <a:pPr>
              <a:defRPr/>
            </a:pPr>
            <a:fld id="{A5DC3174-7C73-42FC-906A-409D30FB99C9}" type="slidenum">
              <a:rPr lang="en-GB"/>
              <a:pPr>
                <a:defRPr/>
              </a:pPr>
              <a:t>‹#›</a:t>
            </a:fld>
            <a:endParaRPr lang="en-GB"/>
          </a:p>
        </p:txBody>
      </p:sp>
    </p:spTree>
    <p:extLst>
      <p:ext uri="{BB962C8B-B14F-4D97-AF65-F5344CB8AC3E}">
        <p14:creationId xmlns:p14="http://schemas.microsoft.com/office/powerpoint/2010/main" val="231826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1520188"/>
            <a:ext cx="5439582" cy="2447813"/>
          </a:xfrm>
          <a:solidFill>
            <a:schemeClr val="tx1"/>
          </a:solidFill>
          <a:ln w="69850" cmpd="dbl">
            <a:solidFill>
              <a:schemeClr val="tx1"/>
            </a:solidFill>
            <a:miter lim="800000"/>
          </a:ln>
        </p:spPr>
        <p:txBody>
          <a:bodyPr anchor="ctr" anchorCtr="0"/>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25" name="Text Placeholder 24"/>
          <p:cNvSpPr>
            <a:spLocks noGrp="1"/>
          </p:cNvSpPr>
          <p:nvPr>
            <p:ph type="body" sz="quarter" idx="13"/>
          </p:nvPr>
        </p:nvSpPr>
        <p:spPr>
          <a:xfrm>
            <a:off x="1737360" y="4137660"/>
            <a:ext cx="5669280" cy="411480"/>
          </a:xfrm>
        </p:spPr>
        <p:txBody>
          <a:bodyPr tIns="0" bIns="0" anchor="ctr" anchorCtr="0"/>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2" name="Title 11"/>
          <p:cNvSpPr>
            <a:spLocks noGrp="1"/>
          </p:cNvSpPr>
          <p:nvPr>
            <p:ph type="title"/>
          </p:nvPr>
        </p:nvSpPr>
        <p:spPr>
          <a:xfrm>
            <a:off x="2514600" y="731520"/>
            <a:ext cx="4114800" cy="525780"/>
          </a:xfrm>
        </p:spPr>
        <p:txBody>
          <a:bodyPr/>
          <a:lstStyle/>
          <a:p>
            <a:r>
              <a:rPr lang="en-US" smtClean="0"/>
              <a:t>Click to edit Master title style</a:t>
            </a:r>
            <a:endParaRPr lang="en-US"/>
          </a:p>
        </p:txBody>
      </p:sp>
      <p:sp>
        <p:nvSpPr>
          <p:cNvPr id="5" name="Date Placeholder 3"/>
          <p:cNvSpPr>
            <a:spLocks noGrp="1"/>
          </p:cNvSpPr>
          <p:nvPr>
            <p:ph type="dt" sz="half" idx="14"/>
          </p:nvPr>
        </p:nvSpPr>
        <p:spPr/>
        <p:txBody>
          <a:bodyPr/>
          <a:lstStyle>
            <a:lvl1pPr>
              <a:defRPr/>
            </a:lvl1pPr>
          </a:lstStyle>
          <a:p>
            <a:pPr>
              <a:defRPr/>
            </a:pPr>
            <a:fld id="{148AB589-672D-46F1-B4E0-66405FDC59DB}" type="datetimeFigureOut">
              <a:rPr lang="en-GB"/>
              <a:pPr>
                <a:defRPr/>
              </a:pPr>
              <a:t>07/10/2013</a:t>
            </a:fld>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a:ln/>
        </p:spPr>
        <p:txBody>
          <a:bodyPr/>
          <a:lstStyle>
            <a:lvl1pPr>
              <a:defRPr/>
            </a:lvl1pPr>
          </a:lstStyle>
          <a:p>
            <a:pPr>
              <a:defRPr/>
            </a:pPr>
            <a:fld id="{1E3EB1E6-856F-4D5C-9181-07A11E391797}" type="slidenum">
              <a:rPr lang="en-GB"/>
              <a:pPr>
                <a:defRPr/>
              </a:pPr>
              <a:t>‹#›</a:t>
            </a:fld>
            <a:endParaRPr lang="en-GB"/>
          </a:p>
        </p:txBody>
      </p:sp>
    </p:spTree>
    <p:extLst>
      <p:ext uri="{BB962C8B-B14F-4D97-AF65-F5344CB8AC3E}">
        <p14:creationId xmlns:p14="http://schemas.microsoft.com/office/powerpoint/2010/main" val="3970344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9EA344D-D0B9-4922-AD2C-83F3D7AD7C15}"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CEC099B6-2AB4-455C-876E-DF447D8718BF}" type="slidenum">
              <a:rPr lang="en-GB"/>
              <a:pPr>
                <a:defRPr/>
              </a:pPr>
              <a:t>‹#›</a:t>
            </a:fld>
            <a:endParaRPr lang="en-GB"/>
          </a:p>
        </p:txBody>
      </p:sp>
    </p:spTree>
    <p:extLst>
      <p:ext uri="{BB962C8B-B14F-4D97-AF65-F5344CB8AC3E}">
        <p14:creationId xmlns:p14="http://schemas.microsoft.com/office/powerpoint/2010/main" val="2664573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rot="5400000">
            <a:off x="5124451" y="2571354"/>
            <a:ext cx="5143500" cy="3175"/>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bwMode="hidden">
          <a:xfrm>
            <a:off x="0" y="0"/>
            <a:ext cx="76962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457200" y="685801"/>
            <a:ext cx="6629400" cy="3771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239000" y="685801"/>
            <a:ext cx="926980" cy="3771900"/>
          </a:xfrm>
        </p:spPr>
        <p:txBody>
          <a:bodyPr vert="eaVert"/>
          <a:lstStyle/>
          <a:p>
            <a:r>
              <a:rPr lang="en-US" smtClean="0"/>
              <a:t>Click to edit Master title style</a:t>
            </a:r>
            <a:endParaRPr lang="en-US"/>
          </a:p>
        </p:txBody>
      </p:sp>
      <p:sp>
        <p:nvSpPr>
          <p:cNvPr id="6" name="Date Placeholder 3"/>
          <p:cNvSpPr>
            <a:spLocks noGrp="1"/>
          </p:cNvSpPr>
          <p:nvPr>
            <p:ph type="dt" sz="half" idx="10"/>
          </p:nvPr>
        </p:nvSpPr>
        <p:spPr/>
        <p:txBody>
          <a:bodyPr/>
          <a:lstStyle>
            <a:lvl1pPr>
              <a:defRPr/>
            </a:lvl1pPr>
          </a:lstStyle>
          <a:p>
            <a:pPr>
              <a:defRPr/>
            </a:pPr>
            <a:fld id="{EA68E858-C8A5-4C36-91AC-330E9160D8EE}" type="datetimeFigureOut">
              <a:rPr lang="en-GB"/>
              <a:pPr>
                <a:defRPr/>
              </a:pPr>
              <a:t>07/10/2013</a:t>
            </a:fld>
            <a:endParaRPr lang="en-GB"/>
          </a:p>
        </p:txBody>
      </p:sp>
      <p:sp>
        <p:nvSpPr>
          <p:cNvPr id="7" name="Footer Placeholder 4"/>
          <p:cNvSpPr>
            <a:spLocks noGrp="1"/>
          </p:cNvSpPr>
          <p:nvPr>
            <p:ph type="ftr" sz="quarter" idx="11"/>
          </p:nvPr>
        </p:nvSpPr>
        <p:spPr/>
        <p:txBody>
          <a:bodyPr/>
          <a:lstStyle>
            <a:lvl1pPr>
              <a:defRPr/>
            </a:lvl1pPr>
          </a:lstStyle>
          <a:p>
            <a:pPr>
              <a:defRPr/>
            </a:pPr>
            <a:endParaRPr lang="en-GB"/>
          </a:p>
        </p:txBody>
      </p:sp>
      <p:sp>
        <p:nvSpPr>
          <p:cNvPr id="8" name="Slide Number Placeholder 5"/>
          <p:cNvSpPr>
            <a:spLocks noGrp="1"/>
          </p:cNvSpPr>
          <p:nvPr>
            <p:ph type="sldNum" sz="quarter" idx="12"/>
          </p:nvPr>
        </p:nvSpPr>
        <p:spPr/>
        <p:txBody>
          <a:bodyPr/>
          <a:lstStyle>
            <a:lvl1pPr>
              <a:defRPr/>
            </a:lvl1pPr>
          </a:lstStyle>
          <a:p>
            <a:pPr>
              <a:defRPr/>
            </a:pPr>
            <a:fld id="{82A7BFBD-D4D2-45D1-9A0E-66E56E210BBF}" type="slidenum">
              <a:rPr lang="en-GB"/>
              <a:pPr>
                <a:defRPr/>
              </a:pPr>
              <a:t>‹#›</a:t>
            </a:fld>
            <a:endParaRPr lang="en-GB"/>
          </a:p>
        </p:txBody>
      </p:sp>
    </p:spTree>
    <p:extLst>
      <p:ext uri="{BB962C8B-B14F-4D97-AF65-F5344CB8AC3E}">
        <p14:creationId xmlns:p14="http://schemas.microsoft.com/office/powerpoint/2010/main" val="1449588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4809F332-1CAA-49D0-B2AF-1C8A8A63E4B7}"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9BBB250-4EB9-47BC-9C48-18B6D718411C}" type="slidenum">
              <a:rPr lang="en-GB"/>
              <a:pPr>
                <a:defRPr/>
              </a:pPr>
              <a:t>‹#›</a:t>
            </a:fld>
            <a:endParaRPr lang="en-GB"/>
          </a:p>
        </p:txBody>
      </p:sp>
    </p:spTree>
    <p:extLst>
      <p:ext uri="{BB962C8B-B14F-4D97-AF65-F5344CB8AC3E}">
        <p14:creationId xmlns:p14="http://schemas.microsoft.com/office/powerpoint/2010/main" val="22768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F140F50-1CA4-417E-A44A-08B57BDA43A8}"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9B549E1-ACED-41C4-92AA-0F6D444330C9}" type="slidenum">
              <a:rPr lang="en-GB"/>
              <a:pPr>
                <a:defRPr/>
              </a:pPr>
              <a:t>‹#›</a:t>
            </a:fld>
            <a:endParaRPr lang="en-GB"/>
          </a:p>
        </p:txBody>
      </p:sp>
    </p:spTree>
    <p:extLst>
      <p:ext uri="{BB962C8B-B14F-4D97-AF65-F5344CB8AC3E}">
        <p14:creationId xmlns:p14="http://schemas.microsoft.com/office/powerpoint/2010/main" val="530641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EADB508-1B52-43F4-A335-C62722D2A46E}"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E6C74ED-6AE6-4E49-BFD2-54F03EF7AD61}" type="slidenum">
              <a:rPr lang="en-GB"/>
              <a:pPr>
                <a:defRPr/>
              </a:pPr>
              <a:t>‹#›</a:t>
            </a:fld>
            <a:endParaRPr lang="en-GB"/>
          </a:p>
        </p:txBody>
      </p:sp>
    </p:spTree>
    <p:extLst>
      <p:ext uri="{BB962C8B-B14F-4D97-AF65-F5344CB8AC3E}">
        <p14:creationId xmlns:p14="http://schemas.microsoft.com/office/powerpoint/2010/main" val="3482278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919EC436-D9DC-470B-BD74-22B2C3428A0A}"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A055898-9E7F-41F7-9947-962A0B3EA678}" type="slidenum">
              <a:rPr lang="en-GB"/>
              <a:pPr>
                <a:defRPr/>
              </a:pPr>
              <a:t>‹#›</a:t>
            </a:fld>
            <a:endParaRPr lang="en-GB"/>
          </a:p>
        </p:txBody>
      </p:sp>
    </p:spTree>
    <p:extLst>
      <p:ext uri="{BB962C8B-B14F-4D97-AF65-F5344CB8AC3E}">
        <p14:creationId xmlns:p14="http://schemas.microsoft.com/office/powerpoint/2010/main" val="828082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EF910C1A-2CE1-4482-95F5-E777D36D5CBF}" type="datetimeFigureOut">
              <a:rPr lang="en-GB"/>
              <a:pPr>
                <a:defRPr/>
              </a:pPr>
              <a:t>07/10/2013</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B3197354-BC2E-43BC-9A35-AB61B394A0B6}" type="slidenum">
              <a:rPr lang="en-GB"/>
              <a:pPr>
                <a:defRPr/>
              </a:pPr>
              <a:t>‹#›</a:t>
            </a:fld>
            <a:endParaRPr lang="en-GB"/>
          </a:p>
        </p:txBody>
      </p:sp>
    </p:spTree>
    <p:extLst>
      <p:ext uri="{BB962C8B-B14F-4D97-AF65-F5344CB8AC3E}">
        <p14:creationId xmlns:p14="http://schemas.microsoft.com/office/powerpoint/2010/main" val="2961873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48C6748-4752-430A-BA78-7C95E8465A57}" type="datetimeFigureOut">
              <a:rPr lang="en-GB"/>
              <a:pPr>
                <a:defRPr/>
              </a:pPr>
              <a:t>07/10/2013</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EE3E90EE-B8E2-4A7A-8D8D-495CB4841CDE}" type="slidenum">
              <a:rPr lang="en-GB"/>
              <a:pPr>
                <a:defRPr/>
              </a:pPr>
              <a:t>‹#›</a:t>
            </a:fld>
            <a:endParaRPr lang="en-GB"/>
          </a:p>
        </p:txBody>
      </p:sp>
    </p:spTree>
    <p:extLst>
      <p:ext uri="{BB962C8B-B14F-4D97-AF65-F5344CB8AC3E}">
        <p14:creationId xmlns:p14="http://schemas.microsoft.com/office/powerpoint/2010/main" val="3274825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1CDC19C-52C4-4197-B3E4-1F18CC1A2CBE}" type="datetimeFigureOut">
              <a:rPr lang="en-GB"/>
              <a:pPr>
                <a:defRPr/>
              </a:pPr>
              <a:t>07/10/2013</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BB1A0F7-274B-4F40-8FB1-A1FCC32E07FF}" type="slidenum">
              <a:rPr lang="en-GB"/>
              <a:pPr>
                <a:defRPr/>
              </a:pPr>
              <a:t>‹#›</a:t>
            </a:fld>
            <a:endParaRPr lang="en-GB"/>
          </a:p>
        </p:txBody>
      </p:sp>
    </p:spTree>
    <p:extLst>
      <p:ext uri="{BB962C8B-B14F-4D97-AF65-F5344CB8AC3E}">
        <p14:creationId xmlns:p14="http://schemas.microsoft.com/office/powerpoint/2010/main" val="1020353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5FC4E2-3D66-44A9-A50D-442C1029EDB1}"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957FED4-E977-431E-AB31-67020D246210}" type="slidenum">
              <a:rPr lang="en-GB"/>
              <a:pPr>
                <a:defRPr/>
              </a:pPr>
              <a:t>‹#›</a:t>
            </a:fld>
            <a:endParaRPr lang="en-GB"/>
          </a:p>
        </p:txBody>
      </p:sp>
    </p:spTree>
    <p:extLst>
      <p:ext uri="{BB962C8B-B14F-4D97-AF65-F5344CB8AC3E}">
        <p14:creationId xmlns:p14="http://schemas.microsoft.com/office/powerpoint/2010/main" val="2392025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96C7C1-6232-46E5-95B7-7118558AFE77}"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BAC86EC-98B2-401C-94DB-7967A0BC3A1C}" type="slidenum">
              <a:rPr lang="en-GB"/>
              <a:pPr>
                <a:defRPr/>
              </a:pPr>
              <a:t>‹#›</a:t>
            </a:fld>
            <a:endParaRPr lang="en-GB"/>
          </a:p>
        </p:txBody>
      </p:sp>
    </p:spTree>
    <p:extLst>
      <p:ext uri="{BB962C8B-B14F-4D97-AF65-F5344CB8AC3E}">
        <p14:creationId xmlns:p14="http://schemas.microsoft.com/office/powerpoint/2010/main" val="1577276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0BACC2C7-91DE-4387-84FB-2A8484BA8C24}"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EEB0861-0B5D-4E47-B15E-F1B859504C21}" type="slidenum">
              <a:rPr lang="en-GB"/>
              <a:pPr>
                <a:defRPr/>
              </a:pPr>
              <a:t>‹#›</a:t>
            </a:fld>
            <a:endParaRPr lang="en-GB"/>
          </a:p>
        </p:txBody>
      </p:sp>
    </p:spTree>
    <p:extLst>
      <p:ext uri="{BB962C8B-B14F-4D97-AF65-F5344CB8AC3E}">
        <p14:creationId xmlns:p14="http://schemas.microsoft.com/office/powerpoint/2010/main" val="2080398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F415FC7-68A8-4407-8B2D-98CF94B9C766}"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FC18EA5-D4DE-4440-855A-29EE8257EBD2}" type="slidenum">
              <a:rPr lang="en-GB"/>
              <a:pPr>
                <a:defRPr/>
              </a:pPr>
              <a:t>‹#›</a:t>
            </a:fld>
            <a:endParaRPr lang="en-GB"/>
          </a:p>
        </p:txBody>
      </p:sp>
    </p:spTree>
    <p:extLst>
      <p:ext uri="{BB962C8B-B14F-4D97-AF65-F5344CB8AC3E}">
        <p14:creationId xmlns:p14="http://schemas.microsoft.com/office/powerpoint/2010/main" val="2979277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0D9B9F58-32B2-492E-A884-B66D75C80EF2}"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0005A3B-474E-405B-92B9-4FBB84F3B3E7}" type="slidenum">
              <a:rPr lang="en-GB"/>
              <a:pPr>
                <a:defRPr/>
              </a:pPr>
              <a:t>‹#›</a:t>
            </a:fld>
            <a:endParaRPr lang="en-GB"/>
          </a:p>
        </p:txBody>
      </p:sp>
    </p:spTree>
    <p:extLst>
      <p:ext uri="{BB962C8B-B14F-4D97-AF65-F5344CB8AC3E}">
        <p14:creationId xmlns:p14="http://schemas.microsoft.com/office/powerpoint/2010/main" val="4135003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81BF2157-3D3A-4293-A3A0-6746FDD43D23}"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F48B51A-7A11-4B57-B71A-BEDEC3974119}" type="slidenum">
              <a:rPr lang="en-GB"/>
              <a:pPr>
                <a:defRPr/>
              </a:pPr>
              <a:t>‹#›</a:t>
            </a:fld>
            <a:endParaRPr lang="en-GB"/>
          </a:p>
        </p:txBody>
      </p:sp>
    </p:spTree>
    <p:extLst>
      <p:ext uri="{BB962C8B-B14F-4D97-AF65-F5344CB8AC3E}">
        <p14:creationId xmlns:p14="http://schemas.microsoft.com/office/powerpoint/2010/main" val="40770348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FFB2210-A06C-4670-8A31-087AFEC553EB}"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FBD3804-FFC6-4255-8E08-69AC427B6A17}" type="slidenum">
              <a:rPr lang="en-GB"/>
              <a:pPr>
                <a:defRPr/>
              </a:pPr>
              <a:t>‹#›</a:t>
            </a:fld>
            <a:endParaRPr lang="en-GB"/>
          </a:p>
        </p:txBody>
      </p:sp>
    </p:spTree>
    <p:extLst>
      <p:ext uri="{BB962C8B-B14F-4D97-AF65-F5344CB8AC3E}">
        <p14:creationId xmlns:p14="http://schemas.microsoft.com/office/powerpoint/2010/main" val="2601508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18AA8796-85BF-4209-8DE5-C052BDD43154}"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5B619A3-23CD-4BF8-AB70-943D754221FD}" type="slidenum">
              <a:rPr lang="en-GB"/>
              <a:pPr>
                <a:defRPr/>
              </a:pPr>
              <a:t>‹#›</a:t>
            </a:fld>
            <a:endParaRPr lang="en-GB"/>
          </a:p>
        </p:txBody>
      </p:sp>
    </p:spTree>
    <p:extLst>
      <p:ext uri="{BB962C8B-B14F-4D97-AF65-F5344CB8AC3E}">
        <p14:creationId xmlns:p14="http://schemas.microsoft.com/office/powerpoint/2010/main" val="4206194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58B7ABD0-D27D-4A81-AE9F-6C4E381F8197}" type="datetimeFigureOut">
              <a:rPr lang="en-GB"/>
              <a:pPr>
                <a:defRPr/>
              </a:pPr>
              <a:t>07/10/2013</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67B3D71-79B9-414D-98B3-2D46C83F7A30}" type="slidenum">
              <a:rPr lang="en-GB"/>
              <a:pPr>
                <a:defRPr/>
              </a:pPr>
              <a:t>‹#›</a:t>
            </a:fld>
            <a:endParaRPr lang="en-GB"/>
          </a:p>
        </p:txBody>
      </p:sp>
    </p:spTree>
    <p:extLst>
      <p:ext uri="{BB962C8B-B14F-4D97-AF65-F5344CB8AC3E}">
        <p14:creationId xmlns:p14="http://schemas.microsoft.com/office/powerpoint/2010/main" val="7990301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F980706B-83B7-47F9-98F8-FFF7ED1454C8}" type="datetimeFigureOut">
              <a:rPr lang="en-GB"/>
              <a:pPr>
                <a:defRPr/>
              </a:pPr>
              <a:t>07/10/2013</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EDF63056-C737-426A-BF29-FD3B7B802C26}" type="slidenum">
              <a:rPr lang="en-GB"/>
              <a:pPr>
                <a:defRPr/>
              </a:pPr>
              <a:t>‹#›</a:t>
            </a:fld>
            <a:endParaRPr lang="en-GB"/>
          </a:p>
        </p:txBody>
      </p:sp>
    </p:spTree>
    <p:extLst>
      <p:ext uri="{BB962C8B-B14F-4D97-AF65-F5344CB8AC3E}">
        <p14:creationId xmlns:p14="http://schemas.microsoft.com/office/powerpoint/2010/main" val="2698719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47A0D3-09B0-498E-B835-A65890A86335}" type="datetimeFigureOut">
              <a:rPr lang="en-GB"/>
              <a:pPr>
                <a:defRPr/>
              </a:pPr>
              <a:t>07/10/2013</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DE64FBFB-EBCF-488C-83CD-DDCCE9989978}" type="slidenum">
              <a:rPr lang="en-GB"/>
              <a:pPr>
                <a:defRPr/>
              </a:pPr>
              <a:t>‹#›</a:t>
            </a:fld>
            <a:endParaRPr lang="en-GB"/>
          </a:p>
        </p:txBody>
      </p:sp>
    </p:spTree>
    <p:extLst>
      <p:ext uri="{BB962C8B-B14F-4D97-AF65-F5344CB8AC3E}">
        <p14:creationId xmlns:p14="http://schemas.microsoft.com/office/powerpoint/2010/main" val="2208341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DBB858-2D64-4117-9303-DBF4D488B810}"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3B5511E-C73B-4912-975C-D58AE45E9129}" type="slidenum">
              <a:rPr lang="en-GB"/>
              <a:pPr>
                <a:defRPr/>
              </a:pPr>
              <a:t>‹#›</a:t>
            </a:fld>
            <a:endParaRPr lang="en-GB"/>
          </a:p>
        </p:txBody>
      </p:sp>
    </p:spTree>
    <p:extLst>
      <p:ext uri="{BB962C8B-B14F-4D97-AF65-F5344CB8AC3E}">
        <p14:creationId xmlns:p14="http://schemas.microsoft.com/office/powerpoint/2010/main" val="3020384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E67A07-8A9C-4835-9D3B-F8851FEB84A5}" type="datetimeFigureOut">
              <a:rPr lang="en-GB"/>
              <a:pPr>
                <a:defRPr/>
              </a:pPr>
              <a:t>07/10/2013</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B60F1DB-FE10-4FB3-91F6-6CA6F1F7D015}" type="slidenum">
              <a:rPr lang="en-GB"/>
              <a:pPr>
                <a:defRPr/>
              </a:pPr>
              <a:t>‹#›</a:t>
            </a:fld>
            <a:endParaRPr lang="en-GB"/>
          </a:p>
        </p:txBody>
      </p:sp>
    </p:spTree>
    <p:extLst>
      <p:ext uri="{BB962C8B-B14F-4D97-AF65-F5344CB8AC3E}">
        <p14:creationId xmlns:p14="http://schemas.microsoft.com/office/powerpoint/2010/main" val="699248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AC1049BE-572C-40A7-AFB1-DED1C5597488}"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39B7AE9-7A9A-4846-9B76-905910BF35B5}" type="slidenum">
              <a:rPr lang="en-GB"/>
              <a:pPr>
                <a:defRPr/>
              </a:pPr>
              <a:t>‹#›</a:t>
            </a:fld>
            <a:endParaRPr lang="en-GB"/>
          </a:p>
        </p:txBody>
      </p:sp>
    </p:spTree>
    <p:extLst>
      <p:ext uri="{BB962C8B-B14F-4D97-AF65-F5344CB8AC3E}">
        <p14:creationId xmlns:p14="http://schemas.microsoft.com/office/powerpoint/2010/main" val="3707920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198021A-B839-4816-8850-3FF1E34C1368}" type="datetimeFigureOut">
              <a:rPr lang="en-GB"/>
              <a:pPr>
                <a:defRPr/>
              </a:pPr>
              <a:t>07/10/2013</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DECB216-879A-467A-B76A-4A92C55855C0}" type="slidenum">
              <a:rPr lang="en-GB"/>
              <a:pPr>
                <a:defRPr/>
              </a:pPr>
              <a:t>‹#›</a:t>
            </a:fld>
            <a:endParaRPr lang="en-GB"/>
          </a:p>
        </p:txBody>
      </p:sp>
    </p:spTree>
    <p:extLst>
      <p:ext uri="{BB962C8B-B14F-4D97-AF65-F5344CB8AC3E}">
        <p14:creationId xmlns:p14="http://schemas.microsoft.com/office/powerpoint/2010/main" val="257879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002507"/>
            <a:ext cx="9144000" cy="4140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457200" y="1514475"/>
            <a:ext cx="8229600" cy="3088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04788"/>
            <a:ext cx="3181350" cy="219075"/>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a:defRPr/>
            </a:pPr>
            <a:fld id="{123AD0B9-74B7-472C-A862-0BE0ECF16CFD}" type="datetimeFigureOut">
              <a:rPr lang="en-GB"/>
              <a:pPr>
                <a:defRPr/>
              </a:pPr>
              <a:t>07/10/2013</a:t>
            </a:fld>
            <a:endParaRPr lang="en-GB"/>
          </a:p>
        </p:txBody>
      </p:sp>
      <p:sp>
        <p:nvSpPr>
          <p:cNvPr id="5" name="Footer Placeholder 4"/>
          <p:cNvSpPr>
            <a:spLocks noGrp="1"/>
          </p:cNvSpPr>
          <p:nvPr>
            <p:ph type="ftr" sz="quarter" idx="3"/>
          </p:nvPr>
        </p:nvSpPr>
        <p:spPr>
          <a:xfrm>
            <a:off x="1447800" y="4864894"/>
            <a:ext cx="6248400" cy="219075"/>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a:defRPr/>
            </a:pPr>
            <a:endParaRPr lang="en-GB"/>
          </a:p>
        </p:txBody>
      </p:sp>
      <p:sp>
        <p:nvSpPr>
          <p:cNvPr id="6" name="Slide Number Placeholder 5"/>
          <p:cNvSpPr>
            <a:spLocks noGrp="1"/>
          </p:cNvSpPr>
          <p:nvPr>
            <p:ph type="sldNum" sz="quarter" idx="4"/>
          </p:nvPr>
        </p:nvSpPr>
        <p:spPr>
          <a:xfrm>
            <a:off x="4038600" y="4629150"/>
            <a:ext cx="1066800" cy="228600"/>
          </a:xfrm>
          <a:prstGeom prst="rect">
            <a:avLst/>
          </a:prstGeom>
          <a:ln>
            <a:noFill/>
          </a:ln>
        </p:spPr>
        <p:txBody>
          <a:bodyPr vert="horz" lIns="0" tIns="0" rIns="0" bIns="0" rtlCol="0" anchor="ctr">
            <a:normAutofit/>
          </a:bodyPr>
          <a:lstStyle>
            <a:lvl1pPr algn="ctr">
              <a:defRPr sz="1200" b="1">
                <a:solidFill>
                  <a:schemeClr val="tx1"/>
                </a:solidFill>
              </a:defRPr>
            </a:lvl1pPr>
          </a:lstStyle>
          <a:p>
            <a:pPr>
              <a:defRPr/>
            </a:pPr>
            <a:fld id="{83DE7770-F487-441E-B596-311B086C7A73}" type="slidenum">
              <a:rPr lang="en-GB"/>
              <a:pPr>
                <a:defRPr/>
              </a:pPr>
              <a:t>‹#›</a:t>
            </a:fld>
            <a:endParaRPr lang="en-GB"/>
          </a:p>
        </p:txBody>
      </p:sp>
      <p:cxnSp>
        <p:nvCxnSpPr>
          <p:cNvPr id="10" name="Straight Connector 9"/>
          <p:cNvCxnSpPr/>
          <p:nvPr/>
        </p:nvCxnSpPr>
        <p:spPr>
          <a:xfrm>
            <a:off x="0" y="998935"/>
            <a:ext cx="9144000" cy="1190"/>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731044"/>
            <a:ext cx="4114800" cy="526256"/>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4193" r:id="rId1"/>
    <p:sldLayoutId id="2147484164" r:id="rId2"/>
    <p:sldLayoutId id="2147484194" r:id="rId3"/>
    <p:sldLayoutId id="2147484165" r:id="rId4"/>
    <p:sldLayoutId id="2147484166" r:id="rId5"/>
    <p:sldLayoutId id="2147484167" r:id="rId6"/>
    <p:sldLayoutId id="2147484195" r:id="rId7"/>
    <p:sldLayoutId id="2147484168" r:id="rId8"/>
    <p:sldLayoutId id="2147484169" r:id="rId9"/>
    <p:sldLayoutId id="2147484170" r:id="rId10"/>
    <p:sldLayoutId id="2147484196" r:id="rId11"/>
  </p:sldLayoutIdLst>
  <p:txStyles>
    <p:titleStyle>
      <a:lvl1pPr algn="ctr" rtl="0" eaLnBrk="0" fontAlgn="base" hangingPunct="0">
        <a:spcBef>
          <a:spcPts val="400"/>
        </a:spcBef>
        <a:spcAft>
          <a:spcPct val="0"/>
        </a:spcAft>
        <a:defRPr b="1" kern="1200" cap="all">
          <a:solidFill>
            <a:srgbClr val="404040"/>
          </a:solidFill>
          <a:latin typeface="+mj-lt"/>
          <a:ea typeface="+mj-ea"/>
          <a:cs typeface="Tunga" pitchFamily="2"/>
        </a:defRPr>
      </a:lvl1pPr>
      <a:lvl2pPr algn="ctr" rtl="0" eaLnBrk="0" fontAlgn="base" hangingPunct="0">
        <a:spcBef>
          <a:spcPts val="400"/>
        </a:spcBef>
        <a:spcAft>
          <a:spcPct val="0"/>
        </a:spcAft>
        <a:defRPr b="1">
          <a:solidFill>
            <a:srgbClr val="404040"/>
          </a:solidFill>
          <a:latin typeface="Garamond" pitchFamily="18" charset="0"/>
          <a:cs typeface="Tunga" pitchFamily="34" charset="0"/>
        </a:defRPr>
      </a:lvl2pPr>
      <a:lvl3pPr algn="ctr" rtl="0" eaLnBrk="0" fontAlgn="base" hangingPunct="0">
        <a:spcBef>
          <a:spcPts val="400"/>
        </a:spcBef>
        <a:spcAft>
          <a:spcPct val="0"/>
        </a:spcAft>
        <a:defRPr b="1">
          <a:solidFill>
            <a:srgbClr val="404040"/>
          </a:solidFill>
          <a:latin typeface="Garamond" pitchFamily="18" charset="0"/>
          <a:cs typeface="Tunga" pitchFamily="34" charset="0"/>
        </a:defRPr>
      </a:lvl3pPr>
      <a:lvl4pPr algn="ctr" rtl="0" eaLnBrk="0" fontAlgn="base" hangingPunct="0">
        <a:spcBef>
          <a:spcPts val="400"/>
        </a:spcBef>
        <a:spcAft>
          <a:spcPct val="0"/>
        </a:spcAft>
        <a:defRPr b="1">
          <a:solidFill>
            <a:srgbClr val="404040"/>
          </a:solidFill>
          <a:latin typeface="Garamond" pitchFamily="18" charset="0"/>
          <a:cs typeface="Tunga" pitchFamily="34" charset="0"/>
        </a:defRPr>
      </a:lvl4pPr>
      <a:lvl5pPr algn="ctr" rtl="0" eaLnBrk="0" fontAlgn="base" hangingPunct="0">
        <a:spcBef>
          <a:spcPts val="400"/>
        </a:spcBef>
        <a:spcAft>
          <a:spcPct val="0"/>
        </a:spcAft>
        <a:defRPr b="1">
          <a:solidFill>
            <a:srgbClr val="404040"/>
          </a:solidFill>
          <a:latin typeface="Garamond" pitchFamily="18" charset="0"/>
          <a:cs typeface="Tunga" pitchFamily="34" charset="0"/>
        </a:defRPr>
      </a:lvl5pPr>
      <a:lvl6pPr marL="457200" algn="ctr" rtl="0" fontAlgn="base">
        <a:spcBef>
          <a:spcPts val="400"/>
        </a:spcBef>
        <a:spcAft>
          <a:spcPct val="0"/>
        </a:spcAft>
        <a:defRPr b="1">
          <a:solidFill>
            <a:srgbClr val="404040"/>
          </a:solidFill>
          <a:latin typeface="Garamond" pitchFamily="18" charset="0"/>
          <a:cs typeface="Tunga" pitchFamily="34" charset="0"/>
        </a:defRPr>
      </a:lvl6pPr>
      <a:lvl7pPr marL="914400" algn="ctr" rtl="0" fontAlgn="base">
        <a:spcBef>
          <a:spcPts val="400"/>
        </a:spcBef>
        <a:spcAft>
          <a:spcPct val="0"/>
        </a:spcAft>
        <a:defRPr b="1">
          <a:solidFill>
            <a:srgbClr val="404040"/>
          </a:solidFill>
          <a:latin typeface="Garamond" pitchFamily="18" charset="0"/>
          <a:cs typeface="Tunga" pitchFamily="34" charset="0"/>
        </a:defRPr>
      </a:lvl7pPr>
      <a:lvl8pPr marL="1371600" algn="ctr" rtl="0" fontAlgn="base">
        <a:spcBef>
          <a:spcPts val="400"/>
        </a:spcBef>
        <a:spcAft>
          <a:spcPct val="0"/>
        </a:spcAft>
        <a:defRPr b="1">
          <a:solidFill>
            <a:srgbClr val="404040"/>
          </a:solidFill>
          <a:latin typeface="Garamond" pitchFamily="18" charset="0"/>
          <a:cs typeface="Tunga" pitchFamily="34" charset="0"/>
        </a:defRPr>
      </a:lvl8pPr>
      <a:lvl9pPr marL="1828800" algn="ctr" rtl="0" fontAlgn="base">
        <a:spcBef>
          <a:spcPts val="400"/>
        </a:spcBef>
        <a:spcAft>
          <a:spcPct val="0"/>
        </a:spcAft>
        <a:defRPr b="1">
          <a:solidFill>
            <a:srgbClr val="404040"/>
          </a:solidFill>
          <a:latin typeface="Garamond" pitchFamily="18" charset="0"/>
          <a:cs typeface="Tunga" pitchFamily="34" charset="0"/>
        </a:defRPr>
      </a:lvl9pPr>
    </p:titleStyle>
    <p:bodyStyle>
      <a:lvl1pPr marL="342900" indent="-342900" algn="ctr" rtl="0" eaLnBrk="0" fontAlgn="base" hangingPunct="0">
        <a:spcBef>
          <a:spcPts val="600"/>
        </a:spcBef>
        <a:spcAft>
          <a:spcPct val="0"/>
        </a:spcAft>
        <a:buClr>
          <a:schemeClr val="accent1"/>
        </a:buClr>
        <a:defRPr sz="2000" kern="1200" spc="30">
          <a:solidFill>
            <a:schemeClr val="tx1"/>
          </a:solidFill>
          <a:latin typeface="+mn-lt"/>
          <a:ea typeface="+mn-ea"/>
          <a:cs typeface="Tahoma" pitchFamily="34" charset="0"/>
        </a:defRPr>
      </a:lvl1pPr>
      <a:lvl2pPr marL="742950" indent="-285750" algn="ctr" rtl="0" eaLnBrk="0" fontAlgn="base" hangingPunct="0">
        <a:spcBef>
          <a:spcPts val="1200"/>
        </a:spcBef>
        <a:spcAft>
          <a:spcPct val="0"/>
        </a:spcAft>
        <a:buClr>
          <a:schemeClr val="accent1"/>
        </a:buClr>
        <a:defRPr kern="1200">
          <a:solidFill>
            <a:schemeClr val="tx2"/>
          </a:solidFill>
          <a:latin typeface="+mn-lt"/>
          <a:ea typeface="+mn-ea"/>
          <a:cs typeface="Tahoma" pitchFamily="34" charset="0"/>
        </a:defRPr>
      </a:lvl2pPr>
      <a:lvl3pPr marL="1143000" indent="-228600" algn="ctr" rtl="0" eaLnBrk="0" fontAlgn="base" hangingPunct="0">
        <a:spcBef>
          <a:spcPts val="1200"/>
        </a:spcBef>
        <a:spcAft>
          <a:spcPct val="0"/>
        </a:spcAft>
        <a:buClr>
          <a:schemeClr val="accent1"/>
        </a:buClr>
        <a:defRPr sz="1600" kern="1200">
          <a:solidFill>
            <a:schemeClr val="tx1"/>
          </a:solidFill>
          <a:latin typeface="+mn-lt"/>
          <a:ea typeface="+mn-ea"/>
          <a:cs typeface="Tahoma" pitchFamily="34" charset="0"/>
        </a:defRPr>
      </a:lvl3pPr>
      <a:lvl4pPr marL="1600200" indent="-228600" algn="ctr" rtl="0" eaLnBrk="0" fontAlgn="base" hangingPunct="0">
        <a:spcBef>
          <a:spcPts val="1200"/>
        </a:spcBef>
        <a:spcAft>
          <a:spcPct val="0"/>
        </a:spcAft>
        <a:buClr>
          <a:schemeClr val="accent1"/>
        </a:buClr>
        <a:defRPr sz="1400" kern="1200">
          <a:solidFill>
            <a:schemeClr val="tx2"/>
          </a:solidFill>
          <a:latin typeface="+mn-lt"/>
          <a:ea typeface="+mn-ea"/>
          <a:cs typeface="Tahoma" pitchFamily="34" charset="0"/>
        </a:defRPr>
      </a:lvl4pPr>
      <a:lvl5pPr marL="2057400" indent="-228600" algn="ctr" rtl="0" eaLnBrk="0" fontAlgn="base" hangingPunct="0">
        <a:spcBef>
          <a:spcPts val="1200"/>
        </a:spcBef>
        <a:spcAft>
          <a:spcPct val="0"/>
        </a:spcAft>
        <a:buClr>
          <a:schemeClr val="accent1"/>
        </a:buClr>
        <a:defRPr sz="1400" kern="120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051"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06722D5-75E8-473E-A6CF-08DCDD7441C7}" type="datetimeFigureOut">
              <a:rPr lang="en-GB"/>
              <a:pPr>
                <a:defRPr/>
              </a:pPr>
              <a:t>07/10/2013</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68CFD6C-A6B6-49F2-8A0D-357E47FFF69D}"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3075"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9F30BC9-2224-494A-A4FD-ECF3CD81B03C}" type="datetimeFigureOut">
              <a:rPr lang="en-GB"/>
              <a:pPr>
                <a:defRPr/>
              </a:pPr>
              <a:t>07/10/2013</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07A1FB2-89AC-47CE-BDA4-C89A16BA82D9}"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hyperlink" Target="http://www.ashcroftsurgery.co.uk/" TargetMode="Externa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hyperlink" Target="http://www.ashcroftsurgery.co.uk/" TargetMode="Externa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9.png"/><Relationship Id="rId4"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11.png"/><Relationship Id="rId4"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12.png"/><Relationship Id="rId4"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6.mp4"/><Relationship Id="rId1" Type="http://schemas.microsoft.com/office/2007/relationships/media" Target="../media/media16.mp4"/><Relationship Id="rId5" Type="http://schemas.openxmlformats.org/officeDocument/2006/relationships/image" Target="../media/image13.pn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72842"/>
            <a:ext cx="9144000" cy="259199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195" name="TextBox 1"/>
          <p:cNvSpPr txBox="1">
            <a:spLocks noChangeArrowheads="1"/>
          </p:cNvSpPr>
          <p:nvPr/>
        </p:nvSpPr>
        <p:spPr bwMode="auto">
          <a:xfrm>
            <a:off x="0" y="255985"/>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solidFill>
                  <a:srgbClr val="FFFF00"/>
                </a:solidFill>
              </a:rPr>
              <a:t>*Welcome to Ashcroft Surgery*</a:t>
            </a: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96" y="2330699"/>
            <a:ext cx="9073008" cy="147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9315"/>
    </mc:Choice>
    <mc:Fallback xmlns="">
      <p:transition spd="slow" advTm="931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93759" y="483518"/>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solidFill>
                  <a:srgbClr val="FFFF00"/>
                </a:solidFill>
              </a:rPr>
              <a:t>Did you check in on your arrival?</a:t>
            </a:r>
          </a:p>
        </p:txBody>
      </p:sp>
      <p:sp>
        <p:nvSpPr>
          <p:cNvPr id="5" name="TextBox 4"/>
          <p:cNvSpPr txBox="1"/>
          <p:nvPr/>
        </p:nvSpPr>
        <p:spPr>
          <a:xfrm>
            <a:off x="28575" y="1924050"/>
            <a:ext cx="9220200" cy="2462213"/>
          </a:xfrm>
          <a:prstGeom prst="rect">
            <a:avLst/>
          </a:prstGeom>
          <a:noFill/>
        </p:spPr>
        <p:txBody>
          <a:bodyPr>
            <a:spAutoFit/>
          </a:bodyPr>
          <a:lstStyle/>
          <a:p>
            <a:pPr algn="ctr">
              <a:defRPr/>
            </a:pPr>
            <a:r>
              <a:rPr lang="en-GB" sz="2600" dirty="0">
                <a:solidFill>
                  <a:schemeClr val="bg1"/>
                </a:solidFill>
              </a:rPr>
              <a:t>If not, please do so now.  </a:t>
            </a:r>
          </a:p>
          <a:p>
            <a:pPr algn="ctr">
              <a:defRPr/>
            </a:pPr>
            <a:endParaRPr lang="en-GB" sz="2400" dirty="0">
              <a:solidFill>
                <a:schemeClr val="bg1"/>
              </a:solidFill>
            </a:endParaRPr>
          </a:p>
          <a:p>
            <a:pPr algn="ctr">
              <a:defRPr/>
            </a:pPr>
            <a:r>
              <a:rPr lang="en-GB" sz="2600" dirty="0"/>
              <a:t>Either:</a:t>
            </a:r>
          </a:p>
          <a:p>
            <a:pPr algn="ctr">
              <a:defRPr/>
            </a:pPr>
            <a:endParaRPr lang="en-GB" sz="2600" dirty="0"/>
          </a:p>
          <a:p>
            <a:pPr marL="1166813" indent="-457200">
              <a:buFontTx/>
              <a:buAutoNum type="arabicPeriod"/>
              <a:tabLst>
                <a:tab pos="1163638" algn="l"/>
              </a:tabLst>
              <a:defRPr/>
            </a:pPr>
            <a:r>
              <a:rPr lang="en-GB" sz="2600" dirty="0"/>
              <a:t>Go to reception or </a:t>
            </a:r>
          </a:p>
          <a:p>
            <a:pPr marL="1166813" indent="-457200">
              <a:buFontTx/>
              <a:buAutoNum type="arabicPeriod"/>
              <a:tabLst>
                <a:tab pos="1163638" algn="l"/>
              </a:tabLst>
              <a:defRPr/>
            </a:pPr>
            <a:r>
              <a:rPr lang="en-GB" sz="2600" dirty="0"/>
              <a:t>Use the self checking in </a:t>
            </a:r>
            <a:r>
              <a:rPr lang="en-GB" sz="2600" dirty="0" smtClean="0"/>
              <a:t>screen </a:t>
            </a:r>
            <a:r>
              <a:rPr lang="en-GB" sz="2600" dirty="0"/>
              <a:t>near the </a:t>
            </a:r>
            <a:r>
              <a:rPr lang="en-GB" sz="2600" dirty="0" smtClean="0"/>
              <a:t>entrance</a:t>
            </a:r>
            <a:endParaRPr lang="en-GB" sz="2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1092"/>
    </mc:Choice>
    <mc:Fallback xmlns="">
      <p:transition spd="slow" advTm="1109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764" y="1006078"/>
            <a:ext cx="9139237" cy="4137422"/>
          </a:xfrm>
        </p:spPr>
        <p:txBody>
          <a:bodyPr>
            <a:noAutofit/>
          </a:bodyPr>
          <a:lstStyle/>
          <a:p>
            <a:pPr marL="0" indent="0" eaLnBrk="1" fontAlgn="auto" hangingPunct="1">
              <a:spcAft>
                <a:spcPts val="1200"/>
              </a:spcAft>
              <a:defRPr/>
            </a:pPr>
            <a:r>
              <a:rPr lang="en-GB" sz="3200" dirty="0" smtClean="0">
                <a:solidFill>
                  <a:srgbClr val="66CCFF"/>
                </a:solidFill>
                <a:latin typeface="Arial" pitchFamily="34" charset="0"/>
                <a:cs typeface="Arial" pitchFamily="34" charset="0"/>
              </a:rPr>
              <a:t>www.ashcroftsurgery.co.uk</a:t>
            </a:r>
            <a:endParaRPr lang="en-GB" sz="3200" dirty="0">
              <a:solidFill>
                <a:srgbClr val="66CCFF"/>
              </a:solidFill>
              <a:latin typeface="Arial" pitchFamily="34" charset="0"/>
              <a:cs typeface="Arial" pitchFamily="34" charset="0"/>
            </a:endParaRPr>
          </a:p>
          <a:p>
            <a:pPr algn="just" eaLnBrk="1" fontAlgn="auto" hangingPunct="1">
              <a:spcAft>
                <a:spcPts val="1200"/>
              </a:spcAft>
              <a:buFont typeface="Arial" pitchFamily="34" charset="0"/>
              <a:buChar char="•"/>
              <a:defRPr/>
            </a:pPr>
            <a:r>
              <a:rPr lang="en-GB" sz="2400" dirty="0">
                <a:latin typeface="Arial" pitchFamily="34" charset="0"/>
                <a:cs typeface="Arial" pitchFamily="34" charset="0"/>
              </a:rPr>
              <a:t>B</a:t>
            </a:r>
            <a:r>
              <a:rPr lang="en-GB" sz="2400" dirty="0" smtClean="0">
                <a:latin typeface="Arial" pitchFamily="34" charset="0"/>
                <a:cs typeface="Arial" pitchFamily="34" charset="0"/>
              </a:rPr>
              <a:t>ook an </a:t>
            </a:r>
            <a:r>
              <a:rPr lang="en-GB" sz="2400" dirty="0" smtClean="0">
                <a:solidFill>
                  <a:srgbClr val="FF6600"/>
                </a:solidFill>
                <a:latin typeface="Arial" pitchFamily="34" charset="0"/>
                <a:cs typeface="Arial" pitchFamily="34" charset="0"/>
              </a:rPr>
              <a:t>appointment online</a:t>
            </a:r>
            <a:endParaRPr lang="en-GB" sz="2400" dirty="0">
              <a:solidFill>
                <a:srgbClr val="FF6600"/>
              </a:solidFill>
              <a:latin typeface="Arial" pitchFamily="34" charset="0"/>
              <a:cs typeface="Arial" pitchFamily="34" charset="0"/>
            </a:endParaRPr>
          </a:p>
          <a:p>
            <a:pPr algn="just" eaLnBrk="1" fontAlgn="auto" hangingPunct="1">
              <a:spcAft>
                <a:spcPts val="1200"/>
              </a:spcAft>
              <a:buFont typeface="Arial" pitchFamily="34" charset="0"/>
              <a:buChar char="•"/>
              <a:defRPr/>
            </a:pPr>
            <a:r>
              <a:rPr lang="en-GB" sz="2400" dirty="0" smtClean="0">
                <a:latin typeface="Arial" pitchFamily="34" charset="0"/>
                <a:cs typeface="Arial" pitchFamily="34" charset="0"/>
              </a:rPr>
              <a:t>Request </a:t>
            </a:r>
            <a:r>
              <a:rPr lang="en-GB" sz="2400" dirty="0" smtClean="0">
                <a:solidFill>
                  <a:srgbClr val="00B050"/>
                </a:solidFill>
                <a:latin typeface="Arial" pitchFamily="34" charset="0"/>
                <a:cs typeface="Arial" pitchFamily="34" charset="0"/>
              </a:rPr>
              <a:t>medication online</a:t>
            </a:r>
            <a:endParaRPr lang="en-GB" sz="2400" dirty="0">
              <a:solidFill>
                <a:srgbClr val="00B050"/>
              </a:solidFill>
              <a:latin typeface="Arial" pitchFamily="34" charset="0"/>
              <a:cs typeface="Arial" pitchFamily="34" charset="0"/>
            </a:endParaRPr>
          </a:p>
          <a:p>
            <a:pPr algn="just" eaLnBrk="1" fontAlgn="auto" hangingPunct="1">
              <a:spcAft>
                <a:spcPts val="1200"/>
              </a:spcAft>
              <a:buFont typeface="Arial" pitchFamily="34" charset="0"/>
              <a:buChar char="•"/>
              <a:defRPr/>
            </a:pPr>
            <a:r>
              <a:rPr lang="en-GB" sz="2400" dirty="0" smtClean="0">
                <a:latin typeface="Arial" pitchFamily="34" charset="0"/>
                <a:cs typeface="Arial" pitchFamily="34" charset="0"/>
              </a:rPr>
              <a:t>Details of all the </a:t>
            </a:r>
            <a:r>
              <a:rPr lang="en-GB" sz="2400" dirty="0" smtClean="0">
                <a:solidFill>
                  <a:srgbClr val="0070C0"/>
                </a:solidFill>
                <a:latin typeface="Arial" pitchFamily="34" charset="0"/>
                <a:cs typeface="Arial" pitchFamily="34" charset="0"/>
              </a:rPr>
              <a:t>services</a:t>
            </a:r>
            <a:r>
              <a:rPr lang="en-GB" sz="2400" dirty="0" smtClean="0">
                <a:latin typeface="Arial" pitchFamily="34" charset="0"/>
                <a:cs typeface="Arial" pitchFamily="34" charset="0"/>
              </a:rPr>
              <a:t> we offer (things you may not have known about)</a:t>
            </a:r>
          </a:p>
          <a:p>
            <a:pPr algn="just" eaLnBrk="1" fontAlgn="auto" hangingPunct="1">
              <a:spcAft>
                <a:spcPts val="1200"/>
              </a:spcAft>
              <a:buFont typeface="Arial" pitchFamily="34" charset="0"/>
              <a:buChar char="•"/>
              <a:defRPr/>
            </a:pPr>
            <a:r>
              <a:rPr lang="en-GB" sz="2400" dirty="0" smtClean="0">
                <a:latin typeface="Arial" pitchFamily="34" charset="0"/>
                <a:cs typeface="Arial" pitchFamily="34" charset="0"/>
              </a:rPr>
              <a:t>Lots of good </a:t>
            </a:r>
            <a:r>
              <a:rPr lang="en-GB" sz="2400" dirty="0" smtClean="0">
                <a:solidFill>
                  <a:srgbClr val="FF66FF"/>
                </a:solidFill>
                <a:latin typeface="Arial" pitchFamily="34" charset="0"/>
                <a:cs typeface="Arial" pitchFamily="34" charset="0"/>
              </a:rPr>
              <a:t>health information</a:t>
            </a:r>
            <a:r>
              <a:rPr lang="en-GB" sz="2400" dirty="0">
                <a:solidFill>
                  <a:srgbClr val="FF66FF"/>
                </a:solidFill>
                <a:latin typeface="Arial" pitchFamily="34" charset="0"/>
                <a:cs typeface="Arial" pitchFamily="34" charset="0"/>
              </a:rPr>
              <a:t> </a:t>
            </a:r>
            <a:r>
              <a:rPr lang="en-GB" sz="2400" dirty="0" smtClean="0">
                <a:latin typeface="Arial" pitchFamily="34" charset="0"/>
                <a:cs typeface="Arial" pitchFamily="34" charset="0"/>
              </a:rPr>
              <a:t>(a section for teenagers too)</a:t>
            </a:r>
            <a:endParaRPr lang="en-GB" sz="2400" dirty="0">
              <a:latin typeface="Arial" pitchFamily="34" charset="0"/>
              <a:cs typeface="Arial" pitchFamily="34" charset="0"/>
            </a:endParaRPr>
          </a:p>
        </p:txBody>
      </p:sp>
      <p:sp>
        <p:nvSpPr>
          <p:cNvPr id="14339" name="TextBox 1"/>
          <p:cNvSpPr txBox="1">
            <a:spLocks noChangeArrowheads="1"/>
          </p:cNvSpPr>
          <p:nvPr/>
        </p:nvSpPr>
        <p:spPr bwMode="auto">
          <a:xfrm>
            <a:off x="0" y="255985"/>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smtClean="0">
                <a:solidFill>
                  <a:srgbClr val="FFFF00"/>
                </a:solidFill>
              </a:rPr>
              <a:t>Have you seen our website?</a:t>
            </a:r>
            <a:endParaRPr lang="en-GB" sz="4800" dirty="0">
              <a:solidFill>
                <a:srgbClr val="FFFF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9765"/>
    </mc:Choice>
    <mc:Fallback xmlns="">
      <p:transition spd="slow" advTm="2976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938" y="1203598"/>
            <a:ext cx="9136062" cy="3939902"/>
          </a:xfrm>
        </p:spPr>
        <p:txBody>
          <a:bodyPr wrap="square" numCol="1" anchor="t" anchorCtr="0" compatLnSpc="1">
            <a:prstTxWarp prst="textNoShape">
              <a:avLst/>
            </a:prstTxWarp>
            <a:noAutofit/>
          </a:bodyPr>
          <a:lstStyle/>
          <a:p>
            <a:pPr marL="0" indent="0" algn="just" eaLnBrk="1" hangingPunct="1">
              <a:spcAft>
                <a:spcPts val="1200"/>
              </a:spcAft>
              <a:buFontTx/>
              <a:buChar char="•"/>
              <a:defRPr/>
            </a:pPr>
            <a:r>
              <a:rPr lang="en-GB" sz="2400" dirty="0" smtClean="0">
                <a:latin typeface="Arial" charset="0"/>
                <a:cs typeface="Arial" charset="0"/>
              </a:rPr>
              <a:t>This practice doesn’t discriminate people based on things like their skin colour, culture, whether gay, straight, bi-sexual or trans, and so on.</a:t>
            </a:r>
          </a:p>
          <a:p>
            <a:pPr marL="0" indent="0" eaLnBrk="1" hangingPunct="1">
              <a:spcAft>
                <a:spcPts val="1200"/>
              </a:spcAft>
              <a:defRPr/>
            </a:pPr>
            <a:r>
              <a:rPr lang="en-GB" sz="2400" dirty="0" smtClean="0">
                <a:latin typeface="Arial" charset="0"/>
                <a:cs typeface="Arial" charset="0"/>
              </a:rPr>
              <a:t>And neither should </a:t>
            </a:r>
            <a:r>
              <a:rPr lang="en-GB" sz="3200" dirty="0" smtClean="0">
                <a:solidFill>
                  <a:srgbClr val="66CCFF"/>
                </a:solidFill>
                <a:latin typeface="Arial" charset="0"/>
                <a:cs typeface="Arial" charset="0"/>
              </a:rPr>
              <a:t>YOU</a:t>
            </a:r>
            <a:r>
              <a:rPr lang="en-GB" sz="3200" dirty="0" smtClean="0">
                <a:latin typeface="Arial" charset="0"/>
                <a:cs typeface="Arial" charset="0"/>
              </a:rPr>
              <a:t>!</a:t>
            </a:r>
          </a:p>
          <a:p>
            <a:pPr marL="0" indent="0" algn="just" eaLnBrk="1" hangingPunct="1">
              <a:spcAft>
                <a:spcPts val="1200"/>
              </a:spcAft>
              <a:buFontTx/>
              <a:buChar char="•"/>
              <a:defRPr/>
            </a:pPr>
            <a:r>
              <a:rPr lang="en-GB" sz="2400" dirty="0" smtClean="0">
                <a:latin typeface="Arial" charset="0"/>
                <a:cs typeface="Arial" charset="0"/>
              </a:rPr>
              <a:t>We hope our doctors and nurses help you feel comfortable enough should you want to talk about matters like sexuality.</a:t>
            </a:r>
          </a:p>
          <a:p>
            <a:pPr marL="0" indent="0" algn="just" eaLnBrk="1" hangingPunct="1">
              <a:spcAft>
                <a:spcPts val="1200"/>
              </a:spcAft>
              <a:buFontTx/>
              <a:buChar char="•"/>
              <a:defRPr/>
            </a:pPr>
            <a:r>
              <a:rPr lang="en-GB" sz="2400" dirty="0" smtClean="0">
                <a:latin typeface="Arial" charset="0"/>
                <a:cs typeface="Arial" charset="0"/>
              </a:rPr>
              <a:t>And remember, what you say in the room, stays in the room! </a:t>
            </a:r>
          </a:p>
        </p:txBody>
      </p:sp>
      <p:sp>
        <p:nvSpPr>
          <p:cNvPr id="32771"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Everyone here is equal</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3686"/>
    </mc:Choice>
    <mc:Fallback xmlns="">
      <p:transition spd="slow" advTm="43686"/>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1" presetClass="entr" presetSubtype="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heel(1)">
                                      <p:cBhvr>
                                        <p:cTn id="23" dur="20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p:nvPr>
        </p:nvSpPr>
        <p:spPr/>
        <p:txBody>
          <a:bodyPr/>
          <a:lstStyle/>
          <a:p>
            <a:endParaRPr lang="en-GB" smtClean="0"/>
          </a:p>
        </p:txBody>
      </p:sp>
      <p:pic>
        <p:nvPicPr>
          <p:cNvPr id="4" name="catch it bin it kill it.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19403"/>
    </mc:Choice>
    <mc:Fallback xmlns="">
      <p:transition spd="slow" advTm="1940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13428" objId="4"/>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algn="just" eaLnBrk="1" hangingPunct="1">
              <a:spcAft>
                <a:spcPts val="600"/>
              </a:spcAft>
              <a:defRPr/>
            </a:pPr>
            <a:r>
              <a:rPr lang="en-GB" sz="2400" dirty="0" smtClean="0">
                <a:latin typeface="Arial" charset="0"/>
                <a:cs typeface="Arial" charset="0"/>
              </a:rPr>
              <a:t>If you are fit and generally well, most coughs and colds will settle by themselves.  </a:t>
            </a:r>
          </a:p>
          <a:p>
            <a:pPr marL="0" indent="0" algn="just" eaLnBrk="1" hangingPunct="1">
              <a:spcAft>
                <a:spcPts val="600"/>
              </a:spcAft>
              <a:buFontTx/>
              <a:buChar char="•"/>
              <a:defRPr/>
            </a:pPr>
            <a:r>
              <a:rPr lang="en-GB" sz="2400" dirty="0" smtClean="0">
                <a:latin typeface="Arial" charset="0"/>
                <a:cs typeface="Arial" charset="0"/>
              </a:rPr>
              <a:t>You should see an improvement in 4 days and be back to near normal after 7 days (although the cough can take longer).</a:t>
            </a:r>
          </a:p>
          <a:p>
            <a:pPr marL="0" indent="0" algn="just" eaLnBrk="1" hangingPunct="1">
              <a:spcAft>
                <a:spcPts val="600"/>
              </a:spcAft>
              <a:buFontTx/>
              <a:buChar char="•"/>
              <a:defRPr/>
            </a:pPr>
            <a:r>
              <a:rPr lang="en-GB" sz="2400" dirty="0" smtClean="0">
                <a:latin typeface="Arial" charset="0"/>
                <a:cs typeface="Arial" charset="0"/>
              </a:rPr>
              <a:t>You often don’t need to see a GP as there is very little we can do other than to advise you to take </a:t>
            </a:r>
            <a:r>
              <a:rPr lang="en-GB" sz="2400" dirty="0" err="1" smtClean="0">
                <a:latin typeface="Arial" charset="0"/>
                <a:cs typeface="Arial" charset="0"/>
              </a:rPr>
              <a:t>paracetamol</a:t>
            </a:r>
            <a:r>
              <a:rPr lang="en-GB" sz="2400" dirty="0" smtClean="0">
                <a:latin typeface="Arial" charset="0"/>
                <a:cs typeface="Arial" charset="0"/>
              </a:rPr>
              <a:t> &amp; drink plenty.</a:t>
            </a:r>
          </a:p>
          <a:p>
            <a:pPr marL="0" indent="0" algn="just" eaLnBrk="1" hangingPunct="1">
              <a:spcAft>
                <a:spcPts val="600"/>
              </a:spcAft>
              <a:buFontTx/>
              <a:buChar char="•"/>
              <a:defRPr/>
            </a:pPr>
            <a:r>
              <a:rPr lang="en-GB" sz="2400" dirty="0" smtClean="0">
                <a:latin typeface="Arial" charset="0"/>
                <a:cs typeface="Arial" charset="0"/>
              </a:rPr>
              <a:t>If the cough goes on beyond 2 weeks, is getting worse, or you have a lung condition like asthma, then by all means come in for a check over.</a:t>
            </a:r>
          </a:p>
          <a:p>
            <a:pPr marL="0" indent="0" eaLnBrk="1" hangingPunct="1">
              <a:defRPr/>
            </a:pPr>
            <a:endParaRPr lang="en-GB" sz="1800" dirty="0" smtClean="0">
              <a:latin typeface="Arial" charset="0"/>
              <a:cs typeface="Arial" charset="0"/>
            </a:endParaRPr>
          </a:p>
        </p:txBody>
      </p:sp>
      <p:sp>
        <p:nvSpPr>
          <p:cNvPr id="28675"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Coughs and Colds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1110"/>
    </mc:Choice>
    <mc:Fallback xmlns="">
      <p:transition spd="slow" advTm="4111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down)">
                                      <p:cBhvr>
                                        <p:cTn id="14" dur="580">
                                          <p:stCondLst>
                                            <p:cond delay="0"/>
                                          </p:stCondLst>
                                        </p:cTn>
                                        <p:tgtEl>
                                          <p:spTgt spid="3">
                                            <p:txEl>
                                              <p:pRg st="2" end="2"/>
                                            </p:txEl>
                                          </p:spTgt>
                                        </p:tgtEl>
                                      </p:cBhvr>
                                    </p:animEffect>
                                    <p:anim calcmode="lin" valueType="num">
                                      <p:cBhvr>
                                        <p:cTn id="1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2" end="2"/>
                                            </p:txEl>
                                          </p:spTgt>
                                        </p:tgtEl>
                                      </p:cBhvr>
                                      <p:to x="100000" y="60000"/>
                                    </p:animScale>
                                    <p:animScale>
                                      <p:cBhvr>
                                        <p:cTn id="21" dur="166" decel="50000">
                                          <p:stCondLst>
                                            <p:cond delay="676"/>
                                          </p:stCondLst>
                                        </p:cTn>
                                        <p:tgtEl>
                                          <p:spTgt spid="3">
                                            <p:txEl>
                                              <p:pRg st="2" end="2"/>
                                            </p:txEl>
                                          </p:spTgt>
                                        </p:tgtEl>
                                      </p:cBhvr>
                                      <p:to x="100000" y="100000"/>
                                    </p:animScale>
                                    <p:animScale>
                                      <p:cBhvr>
                                        <p:cTn id="22" dur="26">
                                          <p:stCondLst>
                                            <p:cond delay="1312"/>
                                          </p:stCondLst>
                                        </p:cTn>
                                        <p:tgtEl>
                                          <p:spTgt spid="3">
                                            <p:txEl>
                                              <p:pRg st="2" end="2"/>
                                            </p:txEl>
                                          </p:spTgt>
                                        </p:tgtEl>
                                      </p:cBhvr>
                                      <p:to x="100000" y="80000"/>
                                    </p:animScale>
                                    <p:animScale>
                                      <p:cBhvr>
                                        <p:cTn id="23" dur="166" decel="50000">
                                          <p:stCondLst>
                                            <p:cond delay="1338"/>
                                          </p:stCondLst>
                                        </p:cTn>
                                        <p:tgtEl>
                                          <p:spTgt spid="3">
                                            <p:txEl>
                                              <p:pRg st="2" end="2"/>
                                            </p:txEl>
                                          </p:spTgt>
                                        </p:tgtEl>
                                      </p:cBhvr>
                                      <p:to x="100000" y="100000"/>
                                    </p:animScale>
                                    <p:animScale>
                                      <p:cBhvr>
                                        <p:cTn id="24" dur="26">
                                          <p:stCondLst>
                                            <p:cond delay="1642"/>
                                          </p:stCondLst>
                                        </p:cTn>
                                        <p:tgtEl>
                                          <p:spTgt spid="3">
                                            <p:txEl>
                                              <p:pRg st="2" end="2"/>
                                            </p:txEl>
                                          </p:spTgt>
                                        </p:tgtEl>
                                      </p:cBhvr>
                                      <p:to x="100000" y="90000"/>
                                    </p:animScale>
                                    <p:animScale>
                                      <p:cBhvr>
                                        <p:cTn id="25" dur="166" decel="50000">
                                          <p:stCondLst>
                                            <p:cond delay="1668"/>
                                          </p:stCondLst>
                                        </p:cTn>
                                        <p:tgtEl>
                                          <p:spTgt spid="3">
                                            <p:txEl>
                                              <p:pRg st="2" end="2"/>
                                            </p:txEl>
                                          </p:spTgt>
                                        </p:tgtEl>
                                      </p:cBhvr>
                                      <p:to x="100000" y="100000"/>
                                    </p:animScale>
                                    <p:animScale>
                                      <p:cBhvr>
                                        <p:cTn id="26" dur="26">
                                          <p:stCondLst>
                                            <p:cond delay="1808"/>
                                          </p:stCondLst>
                                        </p:cTn>
                                        <p:tgtEl>
                                          <p:spTgt spid="3">
                                            <p:txEl>
                                              <p:pRg st="2" end="2"/>
                                            </p:txEl>
                                          </p:spTgt>
                                        </p:tgtEl>
                                      </p:cBhvr>
                                      <p:to x="100000" y="95000"/>
                                    </p:animScale>
                                    <p:animScale>
                                      <p:cBhvr>
                                        <p:cTn id="27" dur="166" decel="50000">
                                          <p:stCondLst>
                                            <p:cond delay="1834"/>
                                          </p:stCondLst>
                                        </p:cTn>
                                        <p:tgtEl>
                                          <p:spTgt spid="3">
                                            <p:txEl>
                                              <p:pRg st="2" end="2"/>
                                            </p:txEl>
                                          </p:spTgt>
                                        </p:tgtEl>
                                      </p:cBhvr>
                                      <p:to x="100000" y="100000"/>
                                    </p:animScale>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203598"/>
            <a:ext cx="9144000" cy="3939902"/>
          </a:xfrm>
        </p:spPr>
        <p:txBody>
          <a:bodyPr wrap="square" numCol="1" anchor="t" anchorCtr="0" compatLnSpc="1">
            <a:prstTxWarp prst="textNoShape">
              <a:avLst/>
            </a:prstTxWarp>
            <a:noAutofit/>
          </a:bodyPr>
          <a:lstStyle/>
          <a:p>
            <a:pPr marL="0" indent="0" eaLnBrk="1" hangingPunct="1">
              <a:defRPr/>
            </a:pPr>
            <a:r>
              <a:rPr lang="en-GB" sz="2400" dirty="0">
                <a:latin typeface="Arial" charset="0"/>
                <a:cs typeface="Arial" charset="0"/>
              </a:rPr>
              <a:t>Over 95% of coughs and colds are viruses</a:t>
            </a:r>
            <a:r>
              <a:rPr lang="en-GB" sz="2400" dirty="0" smtClean="0">
                <a:latin typeface="Arial" charset="0"/>
                <a:cs typeface="Arial" charset="0"/>
              </a:rPr>
              <a:t>.</a:t>
            </a:r>
          </a:p>
          <a:p>
            <a:pPr marL="0" indent="0" eaLnBrk="1" hangingPunct="1">
              <a:defRPr/>
            </a:pPr>
            <a:endParaRPr lang="en-GB" sz="1400" dirty="0" smtClean="0">
              <a:latin typeface="Arial" charset="0"/>
              <a:cs typeface="Arial" charset="0"/>
            </a:endParaRPr>
          </a:p>
          <a:p>
            <a:pPr marL="0" indent="0" eaLnBrk="1" hangingPunct="1">
              <a:defRPr/>
            </a:pPr>
            <a:r>
              <a:rPr lang="en-GB" sz="2400" dirty="0" smtClean="0">
                <a:latin typeface="Arial" charset="0"/>
                <a:cs typeface="Arial" charset="0"/>
              </a:rPr>
              <a:t>So, if the doctor DOESN’T give you antibiotics for your chestiness, it’s because they think your infection is a virus. </a:t>
            </a:r>
          </a:p>
          <a:p>
            <a:pPr marL="0" indent="0" eaLnBrk="1" hangingPunct="1">
              <a:defRPr/>
            </a:pPr>
            <a:endParaRPr lang="en-GB" sz="1400" dirty="0" smtClean="0">
              <a:latin typeface="Arial" charset="0"/>
              <a:cs typeface="Arial" charset="0"/>
            </a:endParaRPr>
          </a:p>
          <a:p>
            <a:pPr marL="0" indent="0" eaLnBrk="1" hangingPunct="1">
              <a:defRPr/>
            </a:pPr>
            <a:r>
              <a:rPr lang="en-GB" sz="2400" dirty="0" smtClean="0">
                <a:solidFill>
                  <a:srgbClr val="FFFF00"/>
                </a:solidFill>
                <a:latin typeface="Arial" charset="0"/>
                <a:cs typeface="Arial" charset="0"/>
              </a:rPr>
              <a:t>Antibiotics are USELESS against viruses and their side effects can be worse than the virus itself.</a:t>
            </a:r>
          </a:p>
          <a:p>
            <a:pPr marL="0" indent="0" eaLnBrk="1" hangingPunct="1">
              <a:defRPr/>
            </a:pPr>
            <a:endParaRPr lang="en-GB" sz="1400" dirty="0" smtClean="0">
              <a:solidFill>
                <a:srgbClr val="FFFF00"/>
              </a:solidFill>
              <a:latin typeface="Arial" charset="0"/>
              <a:cs typeface="Arial" charset="0"/>
            </a:endParaRPr>
          </a:p>
          <a:p>
            <a:pPr marL="0" indent="0" eaLnBrk="1" hangingPunct="1">
              <a:defRPr/>
            </a:pPr>
            <a:r>
              <a:rPr lang="en-GB" sz="2400" dirty="0" smtClean="0">
                <a:latin typeface="Arial" charset="0"/>
                <a:cs typeface="Arial" charset="0"/>
              </a:rPr>
              <a:t>Viruses usually die after 7 days anyway.</a:t>
            </a:r>
          </a:p>
        </p:txBody>
      </p:sp>
      <p:sp>
        <p:nvSpPr>
          <p:cNvPr id="29699"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Antibiotics</a:t>
            </a:r>
            <a:endParaRPr lang="en-GB" sz="3600">
              <a:solidFill>
                <a:srgbClr val="FFFF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0692"/>
    </mc:Choice>
    <mc:Fallback xmlns="">
      <p:transition spd="slow" advTm="2069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endParaRPr lang="en-GB" smtClean="0"/>
          </a:p>
        </p:txBody>
      </p:sp>
      <p:pic>
        <p:nvPicPr>
          <p:cNvPr id="4" name="antibiotic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6402"/>
    </mc:Choice>
    <mc:Fallback xmlns="">
      <p:transition spd="slow" advTm="36402"/>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34440" objId="4"/>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algn="just" eaLnBrk="1" hangingPunct="1">
              <a:spcAft>
                <a:spcPts val="1200"/>
              </a:spcAft>
              <a:defRPr/>
            </a:pPr>
            <a:r>
              <a:rPr lang="en-GB" sz="2400" dirty="0" smtClean="0">
                <a:latin typeface="Arial" charset="0"/>
                <a:cs typeface="Arial" charset="0"/>
              </a:rPr>
              <a:t>Did you know that a week’s course of regular antibiotics only costs </a:t>
            </a:r>
            <a:r>
              <a:rPr lang="en-GB" sz="2400" dirty="0" smtClean="0">
                <a:solidFill>
                  <a:srgbClr val="FFFF00"/>
                </a:solidFill>
                <a:latin typeface="Arial" charset="0"/>
                <a:cs typeface="Arial" charset="0"/>
              </a:rPr>
              <a:t>21 pence</a:t>
            </a:r>
            <a:r>
              <a:rPr lang="en-GB" sz="2400" dirty="0" smtClean="0">
                <a:latin typeface="Arial" charset="0"/>
                <a:cs typeface="Arial" charset="0"/>
              </a:rPr>
              <a:t>?</a:t>
            </a:r>
          </a:p>
          <a:p>
            <a:pPr marL="0" indent="0" algn="just" eaLnBrk="1" hangingPunct="1">
              <a:spcAft>
                <a:spcPts val="1200"/>
              </a:spcAft>
              <a:buFontTx/>
              <a:buChar char="•"/>
              <a:defRPr/>
            </a:pPr>
            <a:r>
              <a:rPr lang="en-GB" sz="2400" dirty="0" smtClean="0">
                <a:latin typeface="Arial" charset="0"/>
                <a:cs typeface="Arial" charset="0"/>
              </a:rPr>
              <a:t>So, if a doctor doesn’t give you antibiotics it’s NOT because they want to save money.</a:t>
            </a:r>
          </a:p>
          <a:p>
            <a:pPr marL="0" indent="0" algn="just" eaLnBrk="1" hangingPunct="1">
              <a:spcAft>
                <a:spcPts val="1200"/>
              </a:spcAft>
              <a:buFontTx/>
              <a:buChar char="•"/>
              <a:defRPr/>
            </a:pPr>
            <a:r>
              <a:rPr lang="en-GB" sz="2400" dirty="0" smtClean="0">
                <a:latin typeface="Arial" charset="0"/>
                <a:cs typeface="Arial" charset="0"/>
              </a:rPr>
              <a:t>It’s because they don’t feel they will help and the side effects might make you worse.</a:t>
            </a:r>
          </a:p>
          <a:p>
            <a:pPr marL="0" indent="0" algn="just" eaLnBrk="1" hangingPunct="1">
              <a:spcAft>
                <a:spcPts val="1200"/>
              </a:spcAft>
              <a:buFontTx/>
              <a:buChar char="•"/>
              <a:defRPr/>
            </a:pPr>
            <a:r>
              <a:rPr lang="en-GB" sz="2400" dirty="0" smtClean="0">
                <a:latin typeface="Arial" charset="0"/>
                <a:cs typeface="Arial" charset="0"/>
              </a:rPr>
              <a:t>Also, if we aren’t careful with the way we use antibiotics </a:t>
            </a:r>
            <a:r>
              <a:rPr lang="en-GB" sz="2400" dirty="0" smtClean="0">
                <a:solidFill>
                  <a:srgbClr val="FFFF00"/>
                </a:solidFill>
                <a:latin typeface="Arial" charset="0"/>
                <a:cs typeface="Arial" charset="0"/>
              </a:rPr>
              <a:t>NOW</a:t>
            </a:r>
            <a:r>
              <a:rPr lang="en-GB" sz="2400" dirty="0" smtClean="0">
                <a:latin typeface="Arial" charset="0"/>
                <a:cs typeface="Arial" charset="0"/>
              </a:rPr>
              <a:t>, we will create superbugs that are difficult to destroy in the future (i.e. when your kids become adults and have kids of their own).</a:t>
            </a:r>
          </a:p>
        </p:txBody>
      </p:sp>
      <p:sp>
        <p:nvSpPr>
          <p:cNvPr id="30723"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Antibiotics</a:t>
            </a:r>
            <a:endParaRPr lang="en-GB" sz="3600">
              <a:solidFill>
                <a:srgbClr val="FFFF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2360"/>
    </mc:Choice>
    <mc:Fallback xmlns="">
      <p:transition spd="slow" advTm="3236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02426" y="123478"/>
            <a:ext cx="92217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solidFill>
                  <a:srgbClr val="FFFF00"/>
                </a:solidFill>
              </a:rPr>
              <a:t>Help keep this place </a:t>
            </a:r>
          </a:p>
          <a:p>
            <a:pPr algn="ctr" eaLnBrk="1" hangingPunct="1"/>
            <a:r>
              <a:rPr lang="en-GB" sz="4800" dirty="0">
                <a:solidFill>
                  <a:srgbClr val="FFFF00"/>
                </a:solidFill>
              </a:rPr>
              <a:t>clean and tidy.</a:t>
            </a:r>
          </a:p>
        </p:txBody>
      </p:sp>
      <p:sp>
        <p:nvSpPr>
          <p:cNvPr id="38915" name="TextBox 4"/>
          <p:cNvSpPr txBox="1">
            <a:spLocks noChangeArrowheads="1"/>
          </p:cNvSpPr>
          <p:nvPr/>
        </p:nvSpPr>
        <p:spPr bwMode="auto">
          <a:xfrm>
            <a:off x="28575" y="3003947"/>
            <a:ext cx="9220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3200" dirty="0"/>
              <a:t>This is </a:t>
            </a:r>
            <a:r>
              <a:rPr lang="en-GB" sz="3200" dirty="0">
                <a:solidFill>
                  <a:srgbClr val="66CCFF"/>
                </a:solidFill>
              </a:rPr>
              <a:t>YOUR</a:t>
            </a:r>
            <a:r>
              <a:rPr lang="en-GB" sz="3200" dirty="0"/>
              <a:t> surgery</a:t>
            </a:r>
            <a:r>
              <a:rPr lang="en-GB" sz="3200" dirty="0" smtClean="0"/>
              <a:t>.</a:t>
            </a:r>
          </a:p>
          <a:p>
            <a:pPr algn="ctr" eaLnBrk="1" hangingPunct="1"/>
            <a:r>
              <a:rPr lang="en-GB" sz="3200" dirty="0" smtClean="0"/>
              <a:t>This is </a:t>
            </a:r>
            <a:r>
              <a:rPr lang="en-GB" sz="3200" dirty="0" smtClean="0">
                <a:solidFill>
                  <a:srgbClr val="66CCFF"/>
                </a:solidFill>
              </a:rPr>
              <a:t>YOUR</a:t>
            </a:r>
            <a:r>
              <a:rPr lang="en-GB" sz="3200" dirty="0" smtClean="0"/>
              <a:t> space.</a:t>
            </a:r>
            <a:endParaRPr lang="en-GB" sz="3200" dirty="0"/>
          </a:p>
          <a:p>
            <a:pPr algn="ctr" eaLnBrk="1" hangingPunct="1"/>
            <a:r>
              <a:rPr lang="en-GB" sz="3200" dirty="0"/>
              <a:t>It is for </a:t>
            </a:r>
            <a:r>
              <a:rPr lang="en-GB" sz="3200" dirty="0">
                <a:solidFill>
                  <a:srgbClr val="66CCFF"/>
                </a:solidFill>
              </a:rPr>
              <a:t>YOUR</a:t>
            </a:r>
            <a:r>
              <a:rPr lang="en-GB" sz="3200" dirty="0"/>
              <a:t> community</a:t>
            </a:r>
            <a:r>
              <a:rPr lang="en-GB" sz="3200" dirty="0" smtClean="0"/>
              <a:t>.</a:t>
            </a:r>
          </a:p>
          <a:p>
            <a:pPr algn="ctr" eaLnBrk="1" hangingPunct="1"/>
            <a:r>
              <a:rPr lang="en-GB" sz="3200" dirty="0" smtClean="0">
                <a:solidFill>
                  <a:srgbClr val="FFFF00"/>
                </a:solidFill>
              </a:rPr>
              <a:t>Please look after it and treat it kindly.</a:t>
            </a:r>
            <a:endParaRPr lang="en-GB" sz="3200" dirty="0">
              <a:solidFill>
                <a:srgbClr val="FFFF00"/>
              </a:solidFill>
            </a:endParaRPr>
          </a:p>
        </p:txBody>
      </p:sp>
      <p:pic>
        <p:nvPicPr>
          <p:cNvPr id="11268"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1830386"/>
            <a:ext cx="3909541" cy="741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4642"/>
    </mc:Choice>
    <mc:Fallback xmlns="">
      <p:transition spd="slow" advTm="1464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heel(1)">
                                      <p:cBhvr>
                                        <p:cTn id="7" dur="20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wheel(1)">
                                      <p:cBhvr>
                                        <p:cTn id="12" dur="2000"/>
                                        <p:tgtEl>
                                          <p:spTgt spid="38915">
                                            <p:txEl>
                                              <p:pRg st="1" end="1"/>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8915">
                                            <p:txEl>
                                              <p:pRg st="2" end="2"/>
                                            </p:txEl>
                                          </p:spTgt>
                                        </p:tgtEl>
                                        <p:attrNameLst>
                                          <p:attrName>style.visibility</p:attrName>
                                        </p:attrNameLst>
                                      </p:cBhvr>
                                      <p:to>
                                        <p:strVal val="visible"/>
                                      </p:to>
                                    </p:set>
                                    <p:animEffect transition="in" filter="wheel(1)">
                                      <p:cBhvr>
                                        <p:cTn id="15" dur="2000"/>
                                        <p:tgtEl>
                                          <p:spTgt spid="38915">
                                            <p:txEl>
                                              <p:pRg st="2" end="2"/>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8915">
                                            <p:txEl>
                                              <p:pRg st="3" end="3"/>
                                            </p:txEl>
                                          </p:spTgt>
                                        </p:tgtEl>
                                        <p:attrNameLst>
                                          <p:attrName>style.visibility</p:attrName>
                                        </p:attrNameLst>
                                      </p:cBhvr>
                                      <p:to>
                                        <p:strVal val="visible"/>
                                      </p:to>
                                    </p:set>
                                    <p:animEffect transition="in" filter="wheel(1)">
                                      <p:cBhvr>
                                        <p:cTn id="18" dur="2000"/>
                                        <p:tgtEl>
                                          <p:spTgt spid="389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a:noAutofit/>
          </a:bodyPr>
          <a:lstStyle/>
          <a:p>
            <a:pPr marL="0" indent="0" algn="just" eaLnBrk="1" fontAlgn="auto" hangingPunct="1">
              <a:spcAft>
                <a:spcPts val="1200"/>
              </a:spcAft>
              <a:buFont typeface="Arial" charset="0"/>
              <a:buNone/>
              <a:defRPr/>
            </a:pPr>
            <a:r>
              <a:rPr lang="en-GB" sz="2400" dirty="0">
                <a:latin typeface="Arial" pitchFamily="34" charset="0"/>
                <a:cs typeface="Arial" pitchFamily="34" charset="0"/>
              </a:rPr>
              <a:t>Is it possible that </a:t>
            </a:r>
            <a:r>
              <a:rPr lang="en-GB" sz="2400" dirty="0" smtClean="0">
                <a:latin typeface="Arial" pitchFamily="34" charset="0"/>
                <a:cs typeface="Arial" pitchFamily="34" charset="0"/>
              </a:rPr>
              <a:t>your reason for coming today can be dealt </a:t>
            </a:r>
            <a:r>
              <a:rPr lang="en-GB" sz="2400" dirty="0">
                <a:latin typeface="Arial" pitchFamily="34" charset="0"/>
                <a:cs typeface="Arial" pitchFamily="34" charset="0"/>
              </a:rPr>
              <a:t>with over the phone?</a:t>
            </a:r>
          </a:p>
          <a:p>
            <a:pPr algn="just" eaLnBrk="1" fontAlgn="auto" hangingPunct="1">
              <a:spcAft>
                <a:spcPts val="1200"/>
              </a:spcAft>
              <a:buFont typeface="Arial" pitchFamily="34" charset="0"/>
              <a:buChar char="•"/>
              <a:defRPr/>
            </a:pPr>
            <a:r>
              <a:rPr lang="en-GB" sz="2400" dirty="0">
                <a:latin typeface="Arial" pitchFamily="34" charset="0"/>
                <a:cs typeface="Arial" pitchFamily="34" charset="0"/>
              </a:rPr>
              <a:t>Some things, like a medication review, sick note, simple minor illnesses (coughs/colds) can be dealt with over the phone.  </a:t>
            </a:r>
          </a:p>
          <a:p>
            <a:pPr algn="just" eaLnBrk="1" fontAlgn="auto" hangingPunct="1">
              <a:spcAft>
                <a:spcPts val="1200"/>
              </a:spcAft>
              <a:buFont typeface="Arial" pitchFamily="34" charset="0"/>
              <a:buChar char="•"/>
              <a:defRPr/>
            </a:pPr>
            <a:r>
              <a:rPr lang="en-GB" sz="2400" dirty="0" smtClean="0">
                <a:latin typeface="Arial" pitchFamily="34" charset="0"/>
                <a:cs typeface="Arial" pitchFamily="34" charset="0"/>
              </a:rPr>
              <a:t>Because you’re not waiting around in the surgery, telephone </a:t>
            </a:r>
            <a:r>
              <a:rPr lang="en-GB" sz="2400" dirty="0">
                <a:latin typeface="Arial" pitchFamily="34" charset="0"/>
                <a:cs typeface="Arial" pitchFamily="34" charset="0"/>
              </a:rPr>
              <a:t>consultations </a:t>
            </a:r>
            <a:r>
              <a:rPr lang="en-GB" sz="2400" dirty="0" smtClean="0">
                <a:latin typeface="Arial" pitchFamily="34" charset="0"/>
                <a:cs typeface="Arial" pitchFamily="34" charset="0"/>
              </a:rPr>
              <a:t>help you </a:t>
            </a:r>
            <a:r>
              <a:rPr lang="en-GB" sz="2400" dirty="0">
                <a:latin typeface="Arial" pitchFamily="34" charset="0"/>
                <a:cs typeface="Arial" pitchFamily="34" charset="0"/>
              </a:rPr>
              <a:t>carry on with </a:t>
            </a:r>
            <a:r>
              <a:rPr lang="en-GB" sz="2400" dirty="0" smtClean="0">
                <a:latin typeface="Arial" pitchFamily="34" charset="0"/>
                <a:cs typeface="Arial" pitchFamily="34" charset="0"/>
              </a:rPr>
              <a:t>other </a:t>
            </a:r>
            <a:r>
              <a:rPr lang="en-GB" sz="2400" dirty="0">
                <a:latin typeface="Arial" pitchFamily="34" charset="0"/>
                <a:cs typeface="Arial" pitchFamily="34" charset="0"/>
              </a:rPr>
              <a:t>things in your </a:t>
            </a:r>
            <a:r>
              <a:rPr lang="en-GB" sz="2400" dirty="0" smtClean="0">
                <a:latin typeface="Arial" pitchFamily="34" charset="0"/>
                <a:cs typeface="Arial" pitchFamily="34" charset="0"/>
              </a:rPr>
              <a:t>life.</a:t>
            </a:r>
          </a:p>
          <a:p>
            <a:pPr algn="just" eaLnBrk="1" fontAlgn="auto" hangingPunct="1">
              <a:spcAft>
                <a:spcPts val="1200"/>
              </a:spcAft>
              <a:buFont typeface="Arial" pitchFamily="34" charset="0"/>
              <a:buChar char="•"/>
              <a:defRPr/>
            </a:pPr>
            <a:r>
              <a:rPr lang="en-GB" sz="2400" dirty="0" smtClean="0">
                <a:latin typeface="Arial" pitchFamily="34" charset="0"/>
                <a:cs typeface="Arial" pitchFamily="34" charset="0"/>
              </a:rPr>
              <a:t>Simply </a:t>
            </a:r>
            <a:r>
              <a:rPr lang="en-GB" sz="2400" dirty="0">
                <a:latin typeface="Arial" pitchFamily="34" charset="0"/>
                <a:cs typeface="Arial" pitchFamily="34" charset="0"/>
              </a:rPr>
              <a:t>ask the receptionist if </a:t>
            </a:r>
            <a:r>
              <a:rPr lang="en-GB" sz="2400" dirty="0" smtClean="0">
                <a:latin typeface="Arial" pitchFamily="34" charset="0"/>
                <a:cs typeface="Arial" pitchFamily="34" charset="0"/>
              </a:rPr>
              <a:t>a </a:t>
            </a:r>
            <a:r>
              <a:rPr lang="en-GB" sz="2400" dirty="0">
                <a:latin typeface="Arial" pitchFamily="34" charset="0"/>
                <a:cs typeface="Arial" pitchFamily="34" charset="0"/>
              </a:rPr>
              <a:t>telephone </a:t>
            </a:r>
            <a:r>
              <a:rPr lang="en-GB" sz="2400" dirty="0" smtClean="0">
                <a:latin typeface="Arial" pitchFamily="34" charset="0"/>
                <a:cs typeface="Arial" pitchFamily="34" charset="0"/>
              </a:rPr>
              <a:t>consultation is advisable.</a:t>
            </a:r>
            <a:endParaRPr lang="en-GB" sz="2400" dirty="0">
              <a:latin typeface="Arial" pitchFamily="34" charset="0"/>
              <a:cs typeface="Arial" pitchFamily="34" charset="0"/>
            </a:endParaRPr>
          </a:p>
          <a:p>
            <a:pPr marL="0" indent="0" eaLnBrk="1" fontAlgn="auto" hangingPunct="1">
              <a:spcAft>
                <a:spcPts val="0"/>
              </a:spcAft>
              <a:buFont typeface="Arial" charset="0"/>
              <a:buNone/>
              <a:defRPr/>
            </a:pPr>
            <a:endParaRPr lang="en-GB" sz="2400" dirty="0" smtClean="0">
              <a:latin typeface="Arial" pitchFamily="34" charset="0"/>
              <a:cs typeface="Arial" pitchFamily="34" charset="0"/>
            </a:endParaRPr>
          </a:p>
        </p:txBody>
      </p:sp>
      <p:sp>
        <p:nvSpPr>
          <p:cNvPr id="20483" name="TextBox 1"/>
          <p:cNvSpPr txBox="1">
            <a:spLocks noChangeArrowheads="1"/>
          </p:cNvSpPr>
          <p:nvPr/>
        </p:nvSpPr>
        <p:spPr bwMode="auto">
          <a:xfrm>
            <a:off x="0" y="339502"/>
            <a:ext cx="92217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400" dirty="0">
                <a:solidFill>
                  <a:srgbClr val="FFFF00"/>
                </a:solidFill>
              </a:rPr>
              <a:t>Would you like to talk over the phone?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8634"/>
    </mc:Choice>
    <mc:Fallback xmlns="">
      <p:transition spd="slow" advTm="28634"/>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GB" smtClean="0"/>
          </a:p>
        </p:txBody>
      </p:sp>
      <p:pic>
        <p:nvPicPr>
          <p:cNvPr id="12" name="8 ways to change your life(1).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9792"/>
    </mc:Choice>
    <mc:Fallback xmlns="">
      <p:transition spd="slow" advTm="39792"/>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childTnLst>
        </p:cTn>
      </p:par>
    </p:tnLst>
  </p:timing>
  <p:extLst mod="1">
    <p:ext uri="{E180D4A7-C9FB-4DFB-919C-405C955672EB}">
      <p14:showEvtLst xmlns:p14="http://schemas.microsoft.com/office/powerpoint/2010/main">
        <p14:playEvt time="2000" objId="12"/>
        <p14:stopEvt time="38396" objId="12"/>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algn="just" eaLnBrk="1" hangingPunct="1">
              <a:spcAft>
                <a:spcPts val="1200"/>
              </a:spcAft>
              <a:defRPr/>
            </a:pPr>
            <a:r>
              <a:rPr lang="en-GB" sz="2400" dirty="0" smtClean="0">
                <a:latin typeface="Arial" charset="0"/>
                <a:cs typeface="Arial" charset="0"/>
              </a:rPr>
              <a:t>Please let us know in good time if you are unable make your appointment – the earlier you ring, the better.  We can then offer it to someone else in need.</a:t>
            </a:r>
          </a:p>
          <a:p>
            <a:pPr marL="0" indent="0" algn="just" eaLnBrk="1" hangingPunct="1">
              <a:spcAft>
                <a:spcPts val="1200"/>
              </a:spcAft>
              <a:buFontTx/>
              <a:buChar char="•"/>
              <a:defRPr/>
            </a:pPr>
            <a:r>
              <a:rPr lang="en-GB" sz="2400" dirty="0" smtClean="0">
                <a:latin typeface="Arial" charset="0"/>
                <a:cs typeface="Arial" charset="0"/>
              </a:rPr>
              <a:t>Did you know that we have roughly </a:t>
            </a:r>
            <a:r>
              <a:rPr lang="en-GB" sz="2400" dirty="0" smtClean="0">
                <a:solidFill>
                  <a:srgbClr val="FFFF00"/>
                </a:solidFill>
                <a:latin typeface="Arial" charset="0"/>
                <a:cs typeface="Arial" charset="0"/>
              </a:rPr>
              <a:t>300 appointments EVERY MONTH </a:t>
            </a:r>
            <a:r>
              <a:rPr lang="en-GB" sz="2400" dirty="0" smtClean="0">
                <a:latin typeface="Arial" charset="0"/>
                <a:cs typeface="Arial" charset="0"/>
              </a:rPr>
              <a:t>where patients don’t turn up?</a:t>
            </a:r>
            <a:endParaRPr lang="en-GB" sz="2400" dirty="0" smtClean="0">
              <a:solidFill>
                <a:srgbClr val="FFFF00"/>
              </a:solidFill>
              <a:latin typeface="Arial" charset="0"/>
              <a:cs typeface="Arial" charset="0"/>
            </a:endParaRPr>
          </a:p>
          <a:p>
            <a:pPr marL="0" indent="0" algn="just" eaLnBrk="1" hangingPunct="1">
              <a:spcAft>
                <a:spcPts val="1200"/>
              </a:spcAft>
              <a:buFontTx/>
              <a:buChar char="•"/>
              <a:defRPr/>
            </a:pPr>
            <a:r>
              <a:rPr lang="en-GB" sz="2400" dirty="0" smtClean="0">
                <a:latin typeface="Arial" charset="0"/>
                <a:cs typeface="Arial" charset="0"/>
              </a:rPr>
              <a:t>That’s why it is sometimes hard for us to offer you an appointment when you want it.</a:t>
            </a:r>
          </a:p>
          <a:p>
            <a:pPr marL="0" indent="0" algn="just" eaLnBrk="1" hangingPunct="1">
              <a:spcAft>
                <a:spcPts val="1200"/>
              </a:spcAft>
              <a:buFontTx/>
              <a:buChar char="•"/>
              <a:defRPr/>
            </a:pPr>
            <a:r>
              <a:rPr lang="en-GB" sz="2400" dirty="0" smtClean="0">
                <a:latin typeface="Arial" charset="0"/>
                <a:cs typeface="Arial" charset="0"/>
              </a:rPr>
              <a:t>But this month has been better!  So a big </a:t>
            </a:r>
            <a:r>
              <a:rPr lang="en-GB" sz="3200" b="1" dirty="0" smtClean="0">
                <a:solidFill>
                  <a:srgbClr val="FF6600"/>
                </a:solidFill>
                <a:latin typeface="Arial" charset="0"/>
                <a:cs typeface="Arial" charset="0"/>
              </a:rPr>
              <a:t>THANK YOU </a:t>
            </a:r>
            <a:r>
              <a:rPr lang="en-GB" sz="2400" dirty="0" smtClean="0">
                <a:latin typeface="Arial" charset="0"/>
                <a:cs typeface="Arial" charset="0"/>
              </a:rPr>
              <a:t>to those of you have rung to cancel.</a:t>
            </a:r>
          </a:p>
        </p:txBody>
      </p:sp>
      <p:sp>
        <p:nvSpPr>
          <p:cNvPr id="67587"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Patients who don’t turn up</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4388"/>
    </mc:Choice>
    <mc:Fallback xmlns="">
      <p:transition spd="slow" advTm="3438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1169988" indent="0" algn="just" eaLnBrk="1" hangingPunct="1">
              <a:buFontTx/>
              <a:buChar char="•"/>
              <a:defRPr/>
            </a:pPr>
            <a:r>
              <a:rPr lang="en-GB" sz="2400" dirty="0" smtClean="0">
                <a:latin typeface="Arial" charset="0"/>
                <a:cs typeface="Arial" charset="0"/>
              </a:rPr>
              <a:t>Roughly 300 patients don’t turn up every month.</a:t>
            </a:r>
          </a:p>
          <a:p>
            <a:pPr marL="1169988" indent="0" algn="just" eaLnBrk="1" hangingPunct="1">
              <a:buFontTx/>
              <a:buChar char="•"/>
              <a:defRPr/>
            </a:pPr>
            <a:r>
              <a:rPr lang="en-GB" sz="2400" dirty="0" smtClean="0">
                <a:latin typeface="Arial" charset="0"/>
                <a:cs typeface="Arial" charset="0"/>
              </a:rPr>
              <a:t>That’s 3600 appointments wasted every year.</a:t>
            </a:r>
          </a:p>
          <a:p>
            <a:pPr marL="1169988" indent="0" algn="just" eaLnBrk="1" hangingPunct="1">
              <a:buFontTx/>
              <a:buChar char="•"/>
              <a:defRPr/>
            </a:pPr>
            <a:r>
              <a:rPr lang="en-GB" sz="2400" dirty="0" smtClean="0">
                <a:latin typeface="Arial" charset="0"/>
                <a:cs typeface="Arial" charset="0"/>
              </a:rPr>
              <a:t>That’s 200 extra surgeries!</a:t>
            </a:r>
          </a:p>
          <a:p>
            <a:pPr marL="0" indent="0" algn="just" eaLnBrk="1" hangingPunct="1">
              <a:defRPr/>
            </a:pPr>
            <a:endParaRPr lang="en-GB" sz="2400" dirty="0" smtClean="0">
              <a:latin typeface="Arial" charset="0"/>
              <a:cs typeface="Arial" charset="0"/>
            </a:endParaRPr>
          </a:p>
          <a:p>
            <a:pPr marL="0" indent="0" eaLnBrk="1" hangingPunct="1">
              <a:defRPr/>
            </a:pPr>
            <a:r>
              <a:rPr lang="en-GB" sz="2400" dirty="0" smtClean="0">
                <a:solidFill>
                  <a:srgbClr val="FFFF00"/>
                </a:solidFill>
                <a:latin typeface="Arial" charset="0"/>
                <a:cs typeface="Arial" charset="0"/>
              </a:rPr>
              <a:t>So - please let us know </a:t>
            </a:r>
            <a:r>
              <a:rPr lang="en-GB" sz="2400" dirty="0" smtClean="0">
                <a:solidFill>
                  <a:srgbClr val="FF6600"/>
                </a:solidFill>
                <a:latin typeface="Arial" charset="0"/>
                <a:cs typeface="Arial" charset="0"/>
              </a:rPr>
              <a:t>in good time </a:t>
            </a:r>
            <a:r>
              <a:rPr lang="en-GB" sz="2400" dirty="0" smtClean="0">
                <a:solidFill>
                  <a:srgbClr val="FFFF00"/>
                </a:solidFill>
                <a:latin typeface="Arial" charset="0"/>
                <a:cs typeface="Arial" charset="0"/>
              </a:rPr>
              <a:t>if you are unable make your appointment – the earlier, the better.</a:t>
            </a:r>
          </a:p>
          <a:p>
            <a:pPr marL="0" indent="0" eaLnBrk="1" hangingPunct="1">
              <a:defRPr/>
            </a:pPr>
            <a:endParaRPr lang="en-GB" sz="2400" dirty="0" smtClean="0">
              <a:latin typeface="Arial" charset="0"/>
              <a:cs typeface="Arial" charset="0"/>
            </a:endParaRPr>
          </a:p>
          <a:p>
            <a:pPr marL="0" indent="0" eaLnBrk="1" hangingPunct="1">
              <a:defRPr/>
            </a:pPr>
            <a:r>
              <a:rPr lang="en-GB" sz="2400" dirty="0" smtClean="0">
                <a:latin typeface="Arial" charset="0"/>
                <a:cs typeface="Arial" charset="0"/>
              </a:rPr>
              <a:t>Help us to offer it to someone else who is in need.</a:t>
            </a:r>
          </a:p>
          <a:p>
            <a:pPr marL="0" indent="0" algn="just" eaLnBrk="1" hangingPunct="1">
              <a:defRPr/>
            </a:pPr>
            <a:endParaRPr lang="en-GB" sz="2400" dirty="0" smtClean="0">
              <a:latin typeface="Arial" charset="0"/>
              <a:cs typeface="Arial" charset="0"/>
            </a:endParaRPr>
          </a:p>
        </p:txBody>
      </p:sp>
      <p:sp>
        <p:nvSpPr>
          <p:cNvPr id="68611"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Patients who don’t turn up</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0787"/>
    </mc:Choice>
    <mc:Fallback xmlns="">
      <p:transition spd="slow" advTm="40787"/>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80">
                                          <p:stCondLst>
                                            <p:cond delay="0"/>
                                          </p:stCondLst>
                                        </p:cTn>
                                        <p:tgtEl>
                                          <p:spTgt spid="3">
                                            <p:txEl>
                                              <p:pRg st="6" end="6"/>
                                            </p:txEl>
                                          </p:spTgt>
                                        </p:tgtEl>
                                      </p:cBhvr>
                                    </p:animEffect>
                                    <p:anim calcmode="lin" valueType="num">
                                      <p:cBhvr>
                                        <p:cTn id="23"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xEl>
                                              <p:pRg st="6" end="6"/>
                                            </p:txEl>
                                          </p:spTgt>
                                        </p:tgtEl>
                                      </p:cBhvr>
                                      <p:to x="100000" y="60000"/>
                                    </p:animScale>
                                    <p:animScale>
                                      <p:cBhvr>
                                        <p:cTn id="29" dur="166" decel="50000">
                                          <p:stCondLst>
                                            <p:cond delay="676"/>
                                          </p:stCondLst>
                                        </p:cTn>
                                        <p:tgtEl>
                                          <p:spTgt spid="3">
                                            <p:txEl>
                                              <p:pRg st="6" end="6"/>
                                            </p:txEl>
                                          </p:spTgt>
                                        </p:tgtEl>
                                      </p:cBhvr>
                                      <p:to x="100000" y="100000"/>
                                    </p:animScale>
                                    <p:animScale>
                                      <p:cBhvr>
                                        <p:cTn id="30" dur="26">
                                          <p:stCondLst>
                                            <p:cond delay="1312"/>
                                          </p:stCondLst>
                                        </p:cTn>
                                        <p:tgtEl>
                                          <p:spTgt spid="3">
                                            <p:txEl>
                                              <p:pRg st="6" end="6"/>
                                            </p:txEl>
                                          </p:spTgt>
                                        </p:tgtEl>
                                      </p:cBhvr>
                                      <p:to x="100000" y="80000"/>
                                    </p:animScale>
                                    <p:animScale>
                                      <p:cBhvr>
                                        <p:cTn id="31" dur="166" decel="50000">
                                          <p:stCondLst>
                                            <p:cond delay="1338"/>
                                          </p:stCondLst>
                                        </p:cTn>
                                        <p:tgtEl>
                                          <p:spTgt spid="3">
                                            <p:txEl>
                                              <p:pRg st="6" end="6"/>
                                            </p:txEl>
                                          </p:spTgt>
                                        </p:tgtEl>
                                      </p:cBhvr>
                                      <p:to x="100000" y="100000"/>
                                    </p:animScale>
                                    <p:animScale>
                                      <p:cBhvr>
                                        <p:cTn id="32" dur="26">
                                          <p:stCondLst>
                                            <p:cond delay="1642"/>
                                          </p:stCondLst>
                                        </p:cTn>
                                        <p:tgtEl>
                                          <p:spTgt spid="3">
                                            <p:txEl>
                                              <p:pRg st="6" end="6"/>
                                            </p:txEl>
                                          </p:spTgt>
                                        </p:tgtEl>
                                      </p:cBhvr>
                                      <p:to x="100000" y="90000"/>
                                    </p:animScale>
                                    <p:animScale>
                                      <p:cBhvr>
                                        <p:cTn id="33" dur="166" decel="50000">
                                          <p:stCondLst>
                                            <p:cond delay="1668"/>
                                          </p:stCondLst>
                                        </p:cTn>
                                        <p:tgtEl>
                                          <p:spTgt spid="3">
                                            <p:txEl>
                                              <p:pRg st="6" end="6"/>
                                            </p:txEl>
                                          </p:spTgt>
                                        </p:tgtEl>
                                      </p:cBhvr>
                                      <p:to x="100000" y="100000"/>
                                    </p:animScale>
                                    <p:animScale>
                                      <p:cBhvr>
                                        <p:cTn id="34" dur="26">
                                          <p:stCondLst>
                                            <p:cond delay="1808"/>
                                          </p:stCondLst>
                                        </p:cTn>
                                        <p:tgtEl>
                                          <p:spTgt spid="3">
                                            <p:txEl>
                                              <p:pRg st="6" end="6"/>
                                            </p:txEl>
                                          </p:spTgt>
                                        </p:tgtEl>
                                      </p:cBhvr>
                                      <p:to x="100000" y="95000"/>
                                    </p:animScale>
                                    <p:animScale>
                                      <p:cBhvr>
                                        <p:cTn id="35"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p:nvPr>
        </p:nvSpPr>
        <p:spPr/>
        <p:txBody>
          <a:bodyPr/>
          <a:lstStyle/>
          <a:p>
            <a:endParaRPr lang="en-GB" smtClean="0"/>
          </a:p>
        </p:txBody>
      </p:sp>
      <p:pic>
        <p:nvPicPr>
          <p:cNvPr id="4" name="alcohol.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68120"/>
    </mc:Choice>
    <mc:Fallback xmlns="">
      <p:transition spd="slow" advTm="6812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68106" objId="4"/>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2226" y="1347614"/>
            <a:ext cx="9121775" cy="3795886"/>
          </a:xfrm>
        </p:spPr>
        <p:txBody>
          <a:bodyPr>
            <a:noAutofit/>
          </a:bodyPr>
          <a:lstStyle/>
          <a:p>
            <a:pPr marL="0" indent="0" eaLnBrk="1" fontAlgn="auto" hangingPunct="1">
              <a:spcAft>
                <a:spcPts val="0"/>
              </a:spcAft>
              <a:defRPr/>
            </a:pPr>
            <a:r>
              <a:rPr lang="en-GB" sz="2400" dirty="0" smtClean="0">
                <a:latin typeface="Arial" pitchFamily="34" charset="0"/>
                <a:cs typeface="Arial" pitchFamily="34" charset="0"/>
              </a:rPr>
              <a:t>If you have been waiting in the surgery for a while, we are deeply sorry.</a:t>
            </a:r>
          </a:p>
          <a:p>
            <a:pPr marL="0" indent="0" eaLnBrk="1" fontAlgn="auto" hangingPunct="1">
              <a:spcAft>
                <a:spcPts val="0"/>
              </a:spcAft>
              <a:defRPr/>
            </a:pPr>
            <a:endParaRPr lang="en-GB" sz="2400" dirty="0" smtClean="0">
              <a:latin typeface="Arial" pitchFamily="34" charset="0"/>
              <a:cs typeface="Arial" pitchFamily="34" charset="0"/>
            </a:endParaRPr>
          </a:p>
          <a:p>
            <a:pPr marL="0" indent="0" eaLnBrk="1" fontAlgn="auto" hangingPunct="1">
              <a:spcAft>
                <a:spcPts val="0"/>
              </a:spcAft>
              <a:defRPr/>
            </a:pPr>
            <a:r>
              <a:rPr lang="en-GB" sz="2400" dirty="0" smtClean="0">
                <a:latin typeface="Arial" pitchFamily="34" charset="0"/>
                <a:cs typeface="Arial" pitchFamily="34" charset="0"/>
              </a:rPr>
              <a:t>Often, doctors and nurses over run because they’re trying to help patients with complex lives and complex problems. </a:t>
            </a:r>
          </a:p>
          <a:p>
            <a:pPr marL="0" indent="0" eaLnBrk="1" fontAlgn="auto" hangingPunct="1">
              <a:spcAft>
                <a:spcPts val="0"/>
              </a:spcAft>
              <a:defRPr/>
            </a:pPr>
            <a:endParaRPr lang="en-GB" sz="2400" dirty="0" smtClean="0">
              <a:latin typeface="Arial" pitchFamily="34" charset="0"/>
              <a:cs typeface="Arial" pitchFamily="34" charset="0"/>
            </a:endParaRPr>
          </a:p>
          <a:p>
            <a:pPr marL="0" indent="0" eaLnBrk="1" fontAlgn="auto" hangingPunct="1">
              <a:spcAft>
                <a:spcPts val="0"/>
              </a:spcAft>
              <a:defRPr/>
            </a:pPr>
            <a:r>
              <a:rPr lang="en-GB" sz="2400" dirty="0" smtClean="0">
                <a:latin typeface="Arial" pitchFamily="34" charset="0"/>
                <a:cs typeface="Arial" pitchFamily="34" charset="0"/>
              </a:rPr>
              <a:t>We would like to thank you for your patience</a:t>
            </a:r>
            <a:r>
              <a:rPr lang="en-GB" sz="3000" dirty="0" smtClean="0">
                <a:latin typeface="Arial" pitchFamily="34" charset="0"/>
                <a:cs typeface="Arial" pitchFamily="34" charset="0"/>
              </a:rPr>
              <a:t>.</a:t>
            </a:r>
            <a:endParaRPr lang="en-GB" sz="3000" dirty="0">
              <a:latin typeface="Arial" pitchFamily="34" charset="0"/>
              <a:cs typeface="Arial" pitchFamily="34" charset="0"/>
            </a:endParaRPr>
          </a:p>
          <a:p>
            <a:pPr marL="0" indent="0" eaLnBrk="1" fontAlgn="auto" hangingPunct="1">
              <a:spcAft>
                <a:spcPts val="0"/>
              </a:spcAft>
              <a:buFont typeface="Arial" charset="0"/>
              <a:buNone/>
              <a:defRPr/>
            </a:pPr>
            <a:endParaRPr lang="en-GB" sz="2400" dirty="0" smtClean="0">
              <a:latin typeface="Arial" pitchFamily="34" charset="0"/>
              <a:cs typeface="Arial" pitchFamily="34" charset="0"/>
            </a:endParaRPr>
          </a:p>
        </p:txBody>
      </p:sp>
      <p:sp>
        <p:nvSpPr>
          <p:cNvPr id="17411" name="TextBox 1"/>
          <p:cNvSpPr txBox="1">
            <a:spLocks noChangeArrowheads="1"/>
          </p:cNvSpPr>
          <p:nvPr/>
        </p:nvSpPr>
        <p:spPr bwMode="auto">
          <a:xfrm>
            <a:off x="0" y="255985"/>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solidFill>
                  <a:srgbClr val="FFFF00"/>
                </a:solidFill>
              </a:rPr>
              <a:t>Have you been kept </a:t>
            </a:r>
            <a:r>
              <a:rPr lang="en-GB" sz="4800" dirty="0" smtClean="0">
                <a:solidFill>
                  <a:srgbClr val="FFFF00"/>
                </a:solidFill>
              </a:rPr>
              <a:t>waiting long?</a:t>
            </a:r>
            <a:endParaRPr lang="en-GB" sz="4800" dirty="0">
              <a:solidFill>
                <a:srgbClr val="FFFF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4250"/>
    </mc:Choice>
    <mc:Fallback xmlns="">
      <p:transition spd="slow" advTm="2425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p:txBody>
          <a:bodyPr/>
          <a:lstStyle/>
          <a:p>
            <a:pPr eaLnBrk="1" hangingPunct="1"/>
            <a:endParaRPr lang="en-GB" smtClean="0"/>
          </a:p>
        </p:txBody>
      </p:sp>
      <p:pic>
        <p:nvPicPr>
          <p:cNvPr id="4" name="chlamydi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7641"/>
    </mc:Choice>
    <mc:Fallback xmlns="">
      <p:transition spd="slow" advTm="3764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27483" objId="4"/>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algn="just" eaLnBrk="1" hangingPunct="1">
              <a:spcAft>
                <a:spcPts val="600"/>
              </a:spcAft>
              <a:buFontTx/>
              <a:buChar char="•"/>
              <a:defRPr/>
            </a:pPr>
            <a:r>
              <a:rPr lang="en-GB" sz="2400" dirty="0" smtClean="0">
                <a:latin typeface="Arial" charset="0"/>
                <a:cs typeface="Arial" charset="0"/>
              </a:rPr>
              <a:t>Please be nice to our staff. We will remove patients from our list who are aggressive – even verbally.   Help us not to have to resort to this.</a:t>
            </a:r>
          </a:p>
          <a:p>
            <a:pPr marL="0" indent="0" algn="just" eaLnBrk="1" hangingPunct="1">
              <a:spcAft>
                <a:spcPts val="600"/>
              </a:spcAft>
              <a:buFontTx/>
              <a:buChar char="•"/>
              <a:defRPr/>
            </a:pPr>
            <a:r>
              <a:rPr lang="en-GB" sz="2400" dirty="0" smtClean="0">
                <a:latin typeface="Arial" charset="0"/>
                <a:cs typeface="Arial" charset="0"/>
              </a:rPr>
              <a:t>We come to work with a positive attitude because we like helping people.</a:t>
            </a:r>
          </a:p>
          <a:p>
            <a:pPr marL="0" indent="0" algn="just" eaLnBrk="1" hangingPunct="1">
              <a:spcAft>
                <a:spcPts val="600"/>
              </a:spcAft>
              <a:buFontTx/>
              <a:buChar char="•"/>
              <a:defRPr/>
            </a:pPr>
            <a:r>
              <a:rPr lang="en-GB" sz="2400" dirty="0" smtClean="0">
                <a:latin typeface="Arial" charset="0"/>
                <a:cs typeface="Arial" charset="0"/>
              </a:rPr>
              <a:t>So please don’t treat us with disrespect – it ruins our day, it ruins your day and it devalues our work.</a:t>
            </a:r>
          </a:p>
          <a:p>
            <a:pPr marL="0" indent="0" algn="just" eaLnBrk="1" hangingPunct="1">
              <a:spcAft>
                <a:spcPts val="600"/>
              </a:spcAft>
              <a:buFontTx/>
              <a:buChar char="•"/>
              <a:defRPr/>
            </a:pPr>
            <a:r>
              <a:rPr lang="en-GB" sz="2400" dirty="0" smtClean="0">
                <a:latin typeface="Arial" charset="0"/>
                <a:cs typeface="Arial" charset="0"/>
              </a:rPr>
              <a:t>If you’re upset by something, please take a deep breath, calm yourself down and then speak to us.    </a:t>
            </a:r>
            <a:r>
              <a:rPr lang="en-GB" sz="2400" dirty="0" smtClean="0">
                <a:solidFill>
                  <a:srgbClr val="FFFF00"/>
                </a:solidFill>
                <a:latin typeface="Arial" charset="0"/>
                <a:cs typeface="Arial" charset="0"/>
              </a:rPr>
              <a:t>We will try our best to help you.</a:t>
            </a:r>
          </a:p>
        </p:txBody>
      </p:sp>
      <p:sp>
        <p:nvSpPr>
          <p:cNvPr id="10243"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solidFill>
                  <a:srgbClr val="FFFF00"/>
                </a:solidFill>
              </a:rPr>
              <a:t>B</a:t>
            </a:r>
            <a:r>
              <a:rPr lang="en-GB" sz="4800" dirty="0" smtClean="0">
                <a:solidFill>
                  <a:srgbClr val="FFFF00"/>
                </a:solidFill>
              </a:rPr>
              <a:t>e nice…</a:t>
            </a:r>
            <a:endParaRPr lang="en-GB" sz="4800" dirty="0">
              <a:solidFill>
                <a:srgbClr val="FFFF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4804"/>
    </mc:Choice>
    <mc:Fallback xmlns="">
      <p:transition spd="slow" advTm="34804"/>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lstStyle/>
          <a:p>
            <a:pPr eaLnBrk="1" hangingPunct="1"/>
            <a:endParaRPr lang="en-GB" smtClean="0"/>
          </a:p>
        </p:txBody>
      </p:sp>
      <p:pic>
        <p:nvPicPr>
          <p:cNvPr id="4" name="c4lfoo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52098"/>
    </mc:Choice>
    <mc:Fallback xmlns="">
      <p:transition spd="slow" advTm="5209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48093" objId="4"/>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eaLnBrk="1" hangingPunct="1">
              <a:spcAft>
                <a:spcPts val="1200"/>
              </a:spcAft>
              <a:defRPr/>
            </a:pPr>
            <a:r>
              <a:rPr lang="en-GB" sz="2400" dirty="0" smtClean="0">
                <a:latin typeface="Arial" charset="0"/>
                <a:cs typeface="Arial" charset="0"/>
              </a:rPr>
              <a:t>Visit our website where you can</a:t>
            </a:r>
          </a:p>
          <a:p>
            <a:pPr algn="just" eaLnBrk="1" hangingPunct="1">
              <a:spcAft>
                <a:spcPts val="1200"/>
              </a:spcAft>
              <a:buFont typeface="Arial" panose="020B0604020202020204" pitchFamily="34" charset="0"/>
              <a:buChar char="•"/>
              <a:defRPr/>
            </a:pPr>
            <a:r>
              <a:rPr lang="en-GB" sz="2400" dirty="0" smtClean="0">
                <a:latin typeface="Arial" charset="0"/>
                <a:cs typeface="Arial" charset="0"/>
              </a:rPr>
              <a:t>Book </a:t>
            </a:r>
            <a:r>
              <a:rPr lang="en-GB" sz="2400" dirty="0" smtClean="0">
                <a:solidFill>
                  <a:srgbClr val="66CCFF"/>
                </a:solidFill>
                <a:latin typeface="Arial" charset="0"/>
                <a:cs typeface="Arial" charset="0"/>
              </a:rPr>
              <a:t>appointments</a:t>
            </a:r>
            <a:r>
              <a:rPr lang="en-GB" sz="2400" dirty="0" smtClean="0">
                <a:latin typeface="Arial" charset="0"/>
                <a:cs typeface="Arial" charset="0"/>
              </a:rPr>
              <a:t> online</a:t>
            </a:r>
            <a:endParaRPr lang="en-GB" sz="2400" dirty="0" smtClean="0">
              <a:solidFill>
                <a:srgbClr val="FFFF00"/>
              </a:solidFill>
              <a:latin typeface="Arial" charset="0"/>
              <a:cs typeface="Arial" charset="0"/>
            </a:endParaRPr>
          </a:p>
          <a:p>
            <a:pPr algn="just" eaLnBrk="1" hangingPunct="1">
              <a:spcAft>
                <a:spcPts val="1200"/>
              </a:spcAft>
              <a:buFont typeface="Arial" panose="020B0604020202020204" pitchFamily="34" charset="0"/>
              <a:buChar char="•"/>
              <a:defRPr/>
            </a:pPr>
            <a:r>
              <a:rPr lang="en-GB" sz="2400" dirty="0" smtClean="0">
                <a:latin typeface="Arial" charset="0"/>
                <a:cs typeface="Arial" charset="0"/>
              </a:rPr>
              <a:t>Order </a:t>
            </a:r>
            <a:r>
              <a:rPr lang="en-GB" sz="2400" dirty="0" smtClean="0">
                <a:solidFill>
                  <a:srgbClr val="FFC000"/>
                </a:solidFill>
                <a:latin typeface="Arial" charset="0"/>
                <a:cs typeface="Arial" charset="0"/>
              </a:rPr>
              <a:t>medication</a:t>
            </a:r>
            <a:r>
              <a:rPr lang="en-GB" sz="2400" dirty="0" smtClean="0">
                <a:latin typeface="Arial" charset="0"/>
                <a:cs typeface="Arial" charset="0"/>
              </a:rPr>
              <a:t> online</a:t>
            </a:r>
          </a:p>
          <a:p>
            <a:pPr algn="just" eaLnBrk="1" hangingPunct="1">
              <a:spcAft>
                <a:spcPts val="1200"/>
              </a:spcAft>
              <a:buFont typeface="Arial" panose="020B0604020202020204" pitchFamily="34" charset="0"/>
              <a:buChar char="•"/>
              <a:defRPr/>
            </a:pPr>
            <a:r>
              <a:rPr lang="en-GB" sz="2400" dirty="0" smtClean="0">
                <a:latin typeface="Arial" charset="0"/>
                <a:cs typeface="Arial" charset="0"/>
              </a:rPr>
              <a:t>Read about all the </a:t>
            </a:r>
            <a:r>
              <a:rPr lang="en-GB" sz="2400" dirty="0" smtClean="0">
                <a:solidFill>
                  <a:srgbClr val="92D050"/>
                </a:solidFill>
                <a:latin typeface="Arial" charset="0"/>
                <a:cs typeface="Arial" charset="0"/>
              </a:rPr>
              <a:t>services</a:t>
            </a:r>
            <a:r>
              <a:rPr lang="en-GB" sz="2400" dirty="0" smtClean="0">
                <a:latin typeface="Arial" charset="0"/>
                <a:cs typeface="Arial" charset="0"/>
              </a:rPr>
              <a:t> we offer</a:t>
            </a:r>
          </a:p>
          <a:p>
            <a:pPr algn="just" eaLnBrk="1" hangingPunct="1">
              <a:spcAft>
                <a:spcPts val="1200"/>
              </a:spcAft>
              <a:buFont typeface="Arial" panose="020B0604020202020204" pitchFamily="34" charset="0"/>
              <a:buChar char="•"/>
              <a:defRPr/>
            </a:pPr>
            <a:r>
              <a:rPr lang="en-GB" sz="2400" dirty="0" smtClean="0">
                <a:latin typeface="Arial" charset="0"/>
                <a:cs typeface="Arial" charset="0"/>
              </a:rPr>
              <a:t>Find lot’s of really </a:t>
            </a:r>
            <a:r>
              <a:rPr lang="en-GB" sz="2400" dirty="0" smtClean="0">
                <a:solidFill>
                  <a:srgbClr val="FF66FF"/>
                </a:solidFill>
                <a:latin typeface="Arial" charset="0"/>
                <a:cs typeface="Arial" charset="0"/>
              </a:rPr>
              <a:t>good health information</a:t>
            </a:r>
          </a:p>
          <a:p>
            <a:pPr algn="just" eaLnBrk="1" hangingPunct="1">
              <a:spcAft>
                <a:spcPts val="1200"/>
              </a:spcAft>
              <a:buFont typeface="Arial" panose="020B0604020202020204" pitchFamily="34" charset="0"/>
              <a:buChar char="•"/>
              <a:defRPr/>
            </a:pPr>
            <a:r>
              <a:rPr lang="en-GB" sz="2400" dirty="0" smtClean="0">
                <a:latin typeface="Arial" charset="0"/>
                <a:cs typeface="Arial" charset="0"/>
              </a:rPr>
              <a:t>Read about our </a:t>
            </a:r>
            <a:r>
              <a:rPr lang="en-GB" sz="2400" dirty="0" smtClean="0">
                <a:solidFill>
                  <a:srgbClr val="0070C0"/>
                </a:solidFill>
                <a:latin typeface="Arial" charset="0"/>
                <a:cs typeface="Arial" charset="0"/>
              </a:rPr>
              <a:t>staff</a:t>
            </a:r>
          </a:p>
          <a:p>
            <a:pPr algn="just" eaLnBrk="1" hangingPunct="1">
              <a:spcAft>
                <a:spcPts val="1200"/>
              </a:spcAft>
              <a:buFont typeface="Arial" panose="020B0604020202020204" pitchFamily="34" charset="0"/>
              <a:buChar char="•"/>
              <a:defRPr/>
            </a:pPr>
            <a:endParaRPr lang="en-GB" sz="2400" dirty="0" smtClean="0">
              <a:solidFill>
                <a:srgbClr val="FF66FF"/>
              </a:solidFill>
              <a:latin typeface="Arial" charset="0"/>
              <a:cs typeface="Arial" charset="0"/>
            </a:endParaRPr>
          </a:p>
        </p:txBody>
      </p:sp>
      <p:sp>
        <p:nvSpPr>
          <p:cNvPr id="67587"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smtClean="0">
                <a:solidFill>
                  <a:srgbClr val="FFFF00"/>
                </a:solidFill>
              </a:rPr>
              <a:t>www.ashcroftsurgery.co.uk</a:t>
            </a:r>
            <a:endParaRPr lang="en-GB" sz="4800" dirty="0">
              <a:solidFill>
                <a:srgbClr val="FFFF00"/>
              </a:solidFill>
            </a:endParaRPr>
          </a:p>
        </p:txBody>
      </p:sp>
    </p:spTree>
    <p:custDataLst>
      <p:tags r:id="rId1"/>
    </p:custDataLst>
    <p:extLst>
      <p:ext uri="{BB962C8B-B14F-4D97-AF65-F5344CB8AC3E}">
        <p14:creationId xmlns:p14="http://schemas.microsoft.com/office/powerpoint/2010/main" val="3955546147"/>
      </p:ext>
    </p:extLst>
  </p:cSld>
  <p:clrMapOvr>
    <a:masterClrMapping/>
  </p:clrMapOvr>
  <mc:AlternateContent xmlns:mc="http://schemas.openxmlformats.org/markup-compatibility/2006" xmlns:p14="http://schemas.microsoft.com/office/powerpoint/2010/main">
    <mc:Choice Requires="p14">
      <p:transition spd="slow" p14:dur="2000" advTm="34388"/>
    </mc:Choice>
    <mc:Fallback xmlns="">
      <p:transition spd="slow" advTm="3438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p:txBody>
          <a:bodyPr/>
          <a:lstStyle/>
          <a:p>
            <a:endParaRPr lang="en-GB" smtClean="0"/>
          </a:p>
        </p:txBody>
      </p:sp>
      <p:pic>
        <p:nvPicPr>
          <p:cNvPr id="4" name="carers direct.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56333" cy="5143500"/>
          </a:xfrm>
        </p:spPr>
      </p:pic>
    </p:spTree>
  </p:cSld>
  <p:clrMapOvr>
    <a:masterClrMapping/>
  </p:clrMapOvr>
  <mc:AlternateContent xmlns:mc="http://schemas.openxmlformats.org/markup-compatibility/2006" xmlns:p14="http://schemas.microsoft.com/office/powerpoint/2010/main">
    <mc:Choice Requires="p14">
      <p:transition spd="slow" p14:dur="2000" advTm="27617"/>
    </mc:Choice>
    <mc:Fallback xmlns="">
      <p:transition spd="slow" advTm="27617"/>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14442" objId="4"/>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419622"/>
            <a:ext cx="9144000" cy="3723878"/>
          </a:xfrm>
        </p:spPr>
        <p:txBody>
          <a:bodyPr>
            <a:noAutofit/>
          </a:bodyPr>
          <a:lstStyle/>
          <a:p>
            <a:pPr marL="0" indent="0" eaLnBrk="1" fontAlgn="auto" hangingPunct="1">
              <a:spcAft>
                <a:spcPts val="0"/>
              </a:spcAft>
              <a:defRPr/>
            </a:pPr>
            <a:r>
              <a:rPr lang="en-GB" sz="2400" dirty="0">
                <a:latin typeface="Arial" pitchFamily="34" charset="0"/>
                <a:cs typeface="Arial" pitchFamily="34" charset="0"/>
              </a:rPr>
              <a:t>This surgery is usually </a:t>
            </a:r>
            <a:r>
              <a:rPr lang="en-GB" sz="2400" dirty="0" smtClean="0">
                <a:latin typeface="Arial" pitchFamily="34" charset="0"/>
                <a:cs typeface="Arial" pitchFamily="34" charset="0"/>
              </a:rPr>
              <a:t>closed from </a:t>
            </a:r>
            <a:r>
              <a:rPr lang="en-GB" sz="2400" dirty="0" smtClean="0">
                <a:solidFill>
                  <a:srgbClr val="FFFF00"/>
                </a:solidFill>
                <a:latin typeface="Arial" pitchFamily="34" charset="0"/>
                <a:cs typeface="Arial" pitchFamily="34" charset="0"/>
              </a:rPr>
              <a:t>6pm until 8am.</a:t>
            </a:r>
            <a:r>
              <a:rPr lang="en-GB" sz="2400" dirty="0" smtClean="0">
                <a:latin typeface="Arial" pitchFamily="34" charset="0"/>
                <a:cs typeface="Arial" pitchFamily="34" charset="0"/>
              </a:rPr>
              <a:t> </a:t>
            </a:r>
          </a:p>
          <a:p>
            <a:pPr marL="0" indent="0" eaLnBrk="1" fontAlgn="auto" hangingPunct="1">
              <a:spcAft>
                <a:spcPts val="0"/>
              </a:spcAft>
              <a:defRPr/>
            </a:pPr>
            <a:r>
              <a:rPr lang="en-GB" sz="2400" dirty="0" smtClean="0">
                <a:latin typeface="Arial" pitchFamily="34" charset="0"/>
                <a:cs typeface="Arial" pitchFamily="34" charset="0"/>
              </a:rPr>
              <a:t>We are also closed on </a:t>
            </a:r>
            <a:r>
              <a:rPr lang="en-GB" sz="2400" dirty="0" smtClean="0">
                <a:solidFill>
                  <a:srgbClr val="FFFF00"/>
                </a:solidFill>
                <a:latin typeface="Arial" pitchFamily="34" charset="0"/>
                <a:cs typeface="Arial" pitchFamily="34" charset="0"/>
              </a:rPr>
              <a:t>weekends </a:t>
            </a:r>
            <a:r>
              <a:rPr lang="en-GB" sz="2400" dirty="0">
                <a:latin typeface="Arial" pitchFamily="34" charset="0"/>
                <a:cs typeface="Arial" pitchFamily="34" charset="0"/>
              </a:rPr>
              <a:t>and</a:t>
            </a:r>
            <a:r>
              <a:rPr lang="en-GB" sz="2400" dirty="0">
                <a:solidFill>
                  <a:srgbClr val="FFFF00"/>
                </a:solidFill>
                <a:latin typeface="Arial" pitchFamily="34" charset="0"/>
                <a:cs typeface="Arial" pitchFamily="34" charset="0"/>
              </a:rPr>
              <a:t> bank holidays</a:t>
            </a:r>
            <a:r>
              <a:rPr lang="en-GB" sz="2400" dirty="0">
                <a:latin typeface="Arial" pitchFamily="34" charset="0"/>
                <a:cs typeface="Arial" pitchFamily="34" charset="0"/>
              </a:rPr>
              <a:t>.</a:t>
            </a:r>
          </a:p>
          <a:p>
            <a:pPr marL="0" indent="0" algn="just" eaLnBrk="1" fontAlgn="auto" hangingPunct="1">
              <a:spcAft>
                <a:spcPts val="0"/>
              </a:spcAft>
              <a:defRPr/>
            </a:pPr>
            <a:endParaRPr lang="en-GB" sz="2400" dirty="0" smtClean="0">
              <a:latin typeface="Arial" pitchFamily="34" charset="0"/>
              <a:cs typeface="Arial" pitchFamily="34" charset="0"/>
            </a:endParaRPr>
          </a:p>
          <a:p>
            <a:pPr marL="0" indent="0" algn="just" eaLnBrk="1" fontAlgn="auto" hangingPunct="1">
              <a:spcAft>
                <a:spcPts val="0"/>
              </a:spcAft>
              <a:defRPr/>
            </a:pPr>
            <a:r>
              <a:rPr lang="en-GB" sz="2400" dirty="0" smtClean="0">
                <a:latin typeface="Arial" pitchFamily="34" charset="0"/>
                <a:cs typeface="Arial" pitchFamily="34" charset="0"/>
              </a:rPr>
              <a:t>HOWEVER</a:t>
            </a:r>
            <a:r>
              <a:rPr lang="en-GB" sz="2400" dirty="0">
                <a:latin typeface="Arial" pitchFamily="34" charset="0"/>
                <a:cs typeface="Arial" pitchFamily="34" charset="0"/>
              </a:rPr>
              <a:t>, if you need to see or speak to a doctor during these times (and it can’t wait until the next working day), there is something called the </a:t>
            </a:r>
            <a:r>
              <a:rPr lang="en-GB" sz="2400" dirty="0" smtClean="0">
                <a:solidFill>
                  <a:srgbClr val="FFFF00"/>
                </a:solidFill>
                <a:latin typeface="Arial" pitchFamily="34" charset="0"/>
                <a:cs typeface="Arial" pitchFamily="34" charset="0"/>
              </a:rPr>
              <a:t>Call 111 </a:t>
            </a:r>
            <a:r>
              <a:rPr lang="en-GB" sz="2400" dirty="0" smtClean="0">
                <a:latin typeface="Arial" pitchFamily="34" charset="0"/>
                <a:cs typeface="Arial" pitchFamily="34" charset="0"/>
              </a:rPr>
              <a:t>Service</a:t>
            </a:r>
            <a:r>
              <a:rPr lang="en-GB" sz="2400" dirty="0">
                <a:latin typeface="Arial" pitchFamily="34" charset="0"/>
                <a:cs typeface="Arial" pitchFamily="34" charset="0"/>
              </a:rPr>
              <a:t>.   </a:t>
            </a:r>
            <a:r>
              <a:rPr lang="en-GB" sz="2400" dirty="0" smtClean="0">
                <a:latin typeface="Arial" pitchFamily="34" charset="0"/>
                <a:cs typeface="Arial" pitchFamily="34" charset="0"/>
              </a:rPr>
              <a:t>Simply </a:t>
            </a:r>
            <a:r>
              <a:rPr lang="en-GB" sz="2400" dirty="0" smtClean="0">
                <a:solidFill>
                  <a:srgbClr val="FFFF00"/>
                </a:solidFill>
                <a:latin typeface="Arial" pitchFamily="34" charset="0"/>
                <a:cs typeface="Arial" pitchFamily="34" charset="0"/>
              </a:rPr>
              <a:t>dial 1 1 1</a:t>
            </a:r>
            <a:r>
              <a:rPr lang="en-GB" sz="2400" dirty="0" smtClean="0">
                <a:latin typeface="Arial" pitchFamily="34" charset="0"/>
                <a:cs typeface="Arial" pitchFamily="34" charset="0"/>
              </a:rPr>
              <a:t> from your phone.</a:t>
            </a:r>
            <a:endParaRPr lang="en-GB" sz="2400" dirty="0">
              <a:solidFill>
                <a:srgbClr val="FF0000"/>
              </a:solidFill>
              <a:latin typeface="Arial" pitchFamily="34" charset="0"/>
              <a:cs typeface="Arial" pitchFamily="34" charset="0"/>
            </a:endParaRPr>
          </a:p>
        </p:txBody>
      </p:sp>
      <p:sp>
        <p:nvSpPr>
          <p:cNvPr id="40963"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t>The </a:t>
            </a:r>
            <a:r>
              <a:rPr lang="en-GB" sz="4800" dirty="0" smtClean="0"/>
              <a:t> </a:t>
            </a:r>
            <a:r>
              <a:rPr lang="en-GB" sz="4800" dirty="0" smtClean="0">
                <a:solidFill>
                  <a:srgbClr val="FFFF00"/>
                </a:solidFill>
              </a:rPr>
              <a:t>Call 1 1 1  </a:t>
            </a:r>
            <a:r>
              <a:rPr lang="en-GB" sz="4800" dirty="0" smtClean="0"/>
              <a:t>Service</a:t>
            </a:r>
            <a:endParaRPr lang="en-GB" sz="4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1918"/>
    </mc:Choice>
    <mc:Fallback xmlns="">
      <p:transition spd="slow" advTm="3191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131590"/>
            <a:ext cx="9144000" cy="4011910"/>
          </a:xfrm>
        </p:spPr>
        <p:txBody>
          <a:bodyPr>
            <a:noAutofit/>
          </a:bodyPr>
          <a:lstStyle/>
          <a:p>
            <a:pPr marL="0" indent="0" algn="just" eaLnBrk="1" fontAlgn="auto" hangingPunct="1">
              <a:spcAft>
                <a:spcPts val="0"/>
              </a:spcAft>
              <a:defRPr/>
            </a:pPr>
            <a:endParaRPr lang="en-GB" sz="1800" dirty="0" smtClean="0">
              <a:solidFill>
                <a:srgbClr val="FFC000"/>
              </a:solidFill>
              <a:latin typeface="Arial" pitchFamily="34" charset="0"/>
              <a:cs typeface="Arial" pitchFamily="34" charset="0"/>
            </a:endParaRPr>
          </a:p>
          <a:p>
            <a:pPr marL="0" indent="0" eaLnBrk="1" fontAlgn="auto" hangingPunct="1">
              <a:spcAft>
                <a:spcPts val="0"/>
              </a:spcAft>
              <a:defRPr/>
            </a:pPr>
            <a:r>
              <a:rPr lang="en-GB" sz="2400" dirty="0" smtClean="0">
                <a:latin typeface="Arial" pitchFamily="34" charset="0"/>
                <a:cs typeface="Arial" pitchFamily="34" charset="0"/>
              </a:rPr>
              <a:t>If you have a problem which is not an emergency or you are unsure as to whether it is, the </a:t>
            </a:r>
            <a:r>
              <a:rPr lang="en-GB" sz="2400" dirty="0" smtClean="0">
                <a:solidFill>
                  <a:srgbClr val="FFFF00"/>
                </a:solidFill>
                <a:latin typeface="Arial" pitchFamily="34" charset="0"/>
                <a:cs typeface="Arial" pitchFamily="34" charset="0"/>
              </a:rPr>
              <a:t>call 111 </a:t>
            </a:r>
            <a:r>
              <a:rPr lang="en-GB" sz="2400" dirty="0" smtClean="0">
                <a:latin typeface="Arial" pitchFamily="34" charset="0"/>
                <a:cs typeface="Arial" pitchFamily="34" charset="0"/>
              </a:rPr>
              <a:t>service will help you.  </a:t>
            </a:r>
          </a:p>
          <a:p>
            <a:pPr marL="0" indent="0" eaLnBrk="1" fontAlgn="auto" hangingPunct="1">
              <a:spcAft>
                <a:spcPts val="0"/>
              </a:spcAft>
              <a:defRPr/>
            </a:pPr>
            <a:endParaRPr lang="en-GB" sz="1400" dirty="0">
              <a:latin typeface="Arial" pitchFamily="34" charset="0"/>
              <a:cs typeface="Arial" pitchFamily="34" charset="0"/>
            </a:endParaRPr>
          </a:p>
          <a:p>
            <a:pPr marL="0" indent="0" eaLnBrk="1" fontAlgn="auto" hangingPunct="1">
              <a:spcAft>
                <a:spcPts val="0"/>
              </a:spcAft>
              <a:defRPr/>
            </a:pPr>
            <a:r>
              <a:rPr lang="en-GB" sz="2400" dirty="0" smtClean="0">
                <a:latin typeface="Arial" pitchFamily="34" charset="0"/>
                <a:cs typeface="Arial" pitchFamily="34" charset="0"/>
              </a:rPr>
              <a:t>You can also call them if you want some health advice about something</a:t>
            </a:r>
            <a:r>
              <a:rPr lang="en-GB" sz="2400" dirty="0">
                <a:latin typeface="Arial" pitchFamily="34" charset="0"/>
                <a:cs typeface="Arial" pitchFamily="34" charset="0"/>
              </a:rPr>
              <a:t> </a:t>
            </a:r>
            <a:r>
              <a:rPr lang="en-GB" sz="2400" dirty="0" smtClean="0">
                <a:latin typeface="Arial" pitchFamily="34" charset="0"/>
                <a:cs typeface="Arial" pitchFamily="34" charset="0"/>
              </a:rPr>
              <a:t>– </a:t>
            </a:r>
            <a:r>
              <a:rPr lang="en-GB" sz="2400" dirty="0" smtClean="0">
                <a:solidFill>
                  <a:srgbClr val="FFFF00"/>
                </a:solidFill>
                <a:latin typeface="Arial" pitchFamily="34" charset="0"/>
                <a:cs typeface="Arial" pitchFamily="34" charset="0"/>
              </a:rPr>
              <a:t>even if it is not urgent</a:t>
            </a:r>
            <a:r>
              <a:rPr lang="en-GB" sz="2400" dirty="0" smtClean="0">
                <a:latin typeface="Arial" pitchFamily="34" charset="0"/>
                <a:cs typeface="Arial" pitchFamily="34" charset="0"/>
              </a:rPr>
              <a:t>.</a:t>
            </a:r>
          </a:p>
          <a:p>
            <a:pPr marL="0" indent="0" eaLnBrk="1" fontAlgn="auto" hangingPunct="1">
              <a:spcAft>
                <a:spcPts val="0"/>
              </a:spcAft>
              <a:defRPr/>
            </a:pPr>
            <a:endParaRPr lang="en-GB" sz="1400" dirty="0">
              <a:solidFill>
                <a:srgbClr val="FFC000"/>
              </a:solidFill>
              <a:latin typeface="Arial" pitchFamily="34" charset="0"/>
              <a:cs typeface="Arial" pitchFamily="34" charset="0"/>
            </a:endParaRPr>
          </a:p>
          <a:p>
            <a:pPr marL="0" indent="0" eaLnBrk="1" fontAlgn="auto" hangingPunct="1">
              <a:spcAft>
                <a:spcPts val="0"/>
              </a:spcAft>
              <a:defRPr/>
            </a:pPr>
            <a:r>
              <a:rPr lang="en-GB" sz="2400" dirty="0">
                <a:latin typeface="Arial" pitchFamily="34" charset="0"/>
                <a:cs typeface="Arial" pitchFamily="34" charset="0"/>
              </a:rPr>
              <a:t>Please try not go to </a:t>
            </a:r>
            <a:r>
              <a:rPr lang="en-GB" sz="2400" dirty="0">
                <a:solidFill>
                  <a:srgbClr val="FF0000"/>
                </a:solidFill>
                <a:latin typeface="Arial" pitchFamily="34" charset="0"/>
                <a:cs typeface="Arial" pitchFamily="34" charset="0"/>
              </a:rPr>
              <a:t>Accident &amp; Emergency </a:t>
            </a:r>
            <a:r>
              <a:rPr lang="en-GB" sz="2400" dirty="0" smtClean="0">
                <a:latin typeface="Arial" pitchFamily="34" charset="0"/>
                <a:cs typeface="Arial" pitchFamily="34" charset="0"/>
              </a:rPr>
              <a:t>unless </a:t>
            </a:r>
            <a:r>
              <a:rPr lang="en-GB" sz="2400" dirty="0">
                <a:latin typeface="Arial" pitchFamily="34" charset="0"/>
                <a:cs typeface="Arial" pitchFamily="34" charset="0"/>
              </a:rPr>
              <a:t>you are involved in a bad </a:t>
            </a:r>
            <a:r>
              <a:rPr lang="en-GB" sz="2400" dirty="0">
                <a:solidFill>
                  <a:srgbClr val="FF0000"/>
                </a:solidFill>
                <a:latin typeface="Arial" pitchFamily="34" charset="0"/>
                <a:cs typeface="Arial" pitchFamily="34" charset="0"/>
              </a:rPr>
              <a:t>accident </a:t>
            </a:r>
            <a:r>
              <a:rPr lang="en-GB" sz="2400" dirty="0">
                <a:latin typeface="Arial" pitchFamily="34" charset="0"/>
                <a:cs typeface="Arial" pitchFamily="34" charset="0"/>
              </a:rPr>
              <a:t>or</a:t>
            </a:r>
            <a:r>
              <a:rPr lang="en-GB" sz="2400" dirty="0">
                <a:solidFill>
                  <a:srgbClr val="FF0000"/>
                </a:solidFill>
                <a:latin typeface="Arial" pitchFamily="34" charset="0"/>
                <a:cs typeface="Arial" pitchFamily="34" charset="0"/>
              </a:rPr>
              <a:t> emergency.</a:t>
            </a:r>
          </a:p>
        </p:txBody>
      </p:sp>
      <p:sp>
        <p:nvSpPr>
          <p:cNvPr id="41987"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dirty="0"/>
              <a:t>The </a:t>
            </a:r>
            <a:r>
              <a:rPr lang="en-GB" sz="4800" dirty="0" smtClean="0"/>
              <a:t> </a:t>
            </a:r>
            <a:r>
              <a:rPr lang="en-GB" sz="4800" dirty="0" smtClean="0">
                <a:solidFill>
                  <a:srgbClr val="FFFF00"/>
                </a:solidFill>
              </a:rPr>
              <a:t>Call 1 1 1  </a:t>
            </a:r>
            <a:r>
              <a:rPr lang="en-GB" sz="4800" dirty="0" smtClean="0"/>
              <a:t>Service</a:t>
            </a:r>
            <a:endParaRPr lang="en-GB" sz="4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6239"/>
    </mc:Choice>
    <mc:Fallback xmlns="">
      <p:transition spd="slow" advTm="16239"/>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88" y="951310"/>
            <a:ext cx="9142412" cy="4192190"/>
          </a:xfrm>
        </p:spPr>
        <p:txBody>
          <a:bodyPr wrap="square" numCol="1" anchor="t" anchorCtr="0" compatLnSpc="1">
            <a:prstTxWarp prst="textNoShape">
              <a:avLst/>
            </a:prstTxWarp>
            <a:noAutofit/>
          </a:bodyPr>
          <a:lstStyle/>
          <a:p>
            <a:pPr marL="0" indent="0" algn="just" eaLnBrk="1" hangingPunct="1">
              <a:spcAft>
                <a:spcPts val="1200"/>
              </a:spcAft>
              <a:buFontTx/>
              <a:buChar char="•"/>
              <a:defRPr/>
            </a:pPr>
            <a:r>
              <a:rPr lang="en-GB" sz="2400" dirty="0" smtClean="0">
                <a:latin typeface="Arial" charset="0"/>
                <a:cs typeface="Arial" charset="0"/>
              </a:rPr>
              <a:t>We all know how busy the Accident &amp; Emergency department of Bradford Royal Infirmary is.</a:t>
            </a:r>
          </a:p>
          <a:p>
            <a:pPr marL="0" indent="0" algn="just" eaLnBrk="1" hangingPunct="1">
              <a:spcAft>
                <a:spcPts val="1200"/>
              </a:spcAft>
              <a:buFontTx/>
              <a:buChar char="•"/>
              <a:defRPr/>
            </a:pPr>
            <a:r>
              <a:rPr lang="en-GB" sz="2400" dirty="0" smtClean="0">
                <a:latin typeface="Arial" charset="0"/>
                <a:cs typeface="Arial" charset="0"/>
              </a:rPr>
              <a:t>They do a tremendous job in helping people involved in serious accidents and life-threatening emergencies.</a:t>
            </a:r>
          </a:p>
          <a:p>
            <a:pPr marL="0" indent="0" algn="just" eaLnBrk="1" hangingPunct="1">
              <a:spcAft>
                <a:spcPts val="1200"/>
              </a:spcAft>
              <a:buFontTx/>
              <a:buChar char="•"/>
              <a:defRPr/>
            </a:pPr>
            <a:r>
              <a:rPr lang="en-GB" sz="2400" dirty="0" smtClean="0">
                <a:solidFill>
                  <a:srgbClr val="FFFF00"/>
                </a:solidFill>
                <a:latin typeface="Arial" charset="0"/>
                <a:cs typeface="Arial" charset="0"/>
              </a:rPr>
              <a:t>However, they seem to be seeing a lot of patients who should not be there</a:t>
            </a:r>
            <a:r>
              <a:rPr lang="en-GB" sz="2400" dirty="0">
                <a:solidFill>
                  <a:srgbClr val="FFFF00"/>
                </a:solidFill>
                <a:latin typeface="Arial" charset="0"/>
                <a:cs typeface="Arial" charset="0"/>
              </a:rPr>
              <a:t> </a:t>
            </a:r>
            <a:r>
              <a:rPr lang="en-GB" sz="2400" dirty="0" smtClean="0">
                <a:solidFill>
                  <a:srgbClr val="FFFF00"/>
                </a:solidFill>
                <a:latin typeface="Arial" charset="0"/>
                <a:cs typeface="Arial" charset="0"/>
              </a:rPr>
              <a:t>- many of them belong to this surgery.  </a:t>
            </a:r>
            <a:r>
              <a:rPr lang="en-GB" sz="2400" dirty="0" smtClean="0">
                <a:latin typeface="Arial" charset="0"/>
                <a:cs typeface="Arial" charset="0"/>
              </a:rPr>
              <a:t>The problem is that this delays them from seeing patients who are in a bad way.</a:t>
            </a:r>
            <a:endParaRPr lang="en-GB" sz="2400" dirty="0" smtClean="0">
              <a:solidFill>
                <a:srgbClr val="FFFF00"/>
              </a:solidFill>
              <a:latin typeface="Arial" charset="0"/>
              <a:cs typeface="Arial" charset="0"/>
            </a:endParaRPr>
          </a:p>
        </p:txBody>
      </p:sp>
      <p:sp>
        <p:nvSpPr>
          <p:cNvPr id="48131"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t>The </a:t>
            </a:r>
            <a:r>
              <a:rPr lang="en-GB" sz="4800">
                <a:solidFill>
                  <a:srgbClr val="FFFF00"/>
                </a:solidFill>
              </a:rPr>
              <a:t>A &amp; E </a:t>
            </a:r>
            <a:r>
              <a:rPr lang="en-GB" sz="4800"/>
              <a:t>Department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9995"/>
    </mc:Choice>
    <mc:Fallback xmlns="">
      <p:transition spd="slow" advTm="3999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eaLnBrk="1" hangingPunct="1">
              <a:spcAft>
                <a:spcPts val="1200"/>
              </a:spcAft>
              <a:defRPr/>
            </a:pPr>
            <a:r>
              <a:rPr lang="en-GB" sz="2400" dirty="0" smtClean="0">
                <a:solidFill>
                  <a:srgbClr val="FF6600"/>
                </a:solidFill>
                <a:latin typeface="Arial" charset="0"/>
                <a:cs typeface="Arial" charset="0"/>
              </a:rPr>
              <a:t>Please, think twice before you ring 999 or go to A&amp;E.   </a:t>
            </a:r>
          </a:p>
          <a:p>
            <a:pPr marL="0" indent="0" algn="just" eaLnBrk="1" hangingPunct="1">
              <a:spcAft>
                <a:spcPts val="1200"/>
              </a:spcAft>
              <a:buFontTx/>
              <a:buChar char="•"/>
              <a:defRPr/>
            </a:pPr>
            <a:r>
              <a:rPr lang="en-GB" sz="2400" dirty="0" smtClean="0">
                <a:latin typeface="Arial" charset="0"/>
                <a:cs typeface="Arial" charset="0"/>
              </a:rPr>
              <a:t>If you’re in a bad way – by all means, go there.  </a:t>
            </a:r>
          </a:p>
          <a:p>
            <a:pPr marL="0" indent="0" algn="just" eaLnBrk="1" hangingPunct="1">
              <a:spcAft>
                <a:spcPts val="1200"/>
              </a:spcAft>
              <a:buFontTx/>
              <a:buChar char="•"/>
              <a:defRPr/>
            </a:pPr>
            <a:r>
              <a:rPr lang="en-GB" sz="2400" dirty="0" smtClean="0">
                <a:latin typeface="Arial" charset="0"/>
                <a:cs typeface="Arial" charset="0"/>
              </a:rPr>
              <a:t>But if you’re problem is less urgent, please think about </a:t>
            </a:r>
            <a:r>
              <a:rPr lang="en-GB" sz="2400" dirty="0" smtClean="0">
                <a:solidFill>
                  <a:srgbClr val="92D050"/>
                </a:solidFill>
                <a:latin typeface="Arial" charset="0"/>
                <a:cs typeface="Arial" charset="0"/>
              </a:rPr>
              <a:t>calling 111 </a:t>
            </a:r>
            <a:r>
              <a:rPr lang="en-GB" sz="2400" dirty="0" smtClean="0">
                <a:latin typeface="Arial" charset="0"/>
                <a:cs typeface="Arial" charset="0"/>
              </a:rPr>
              <a:t>for urgent advice or </a:t>
            </a:r>
            <a:r>
              <a:rPr lang="en-GB" sz="2400" i="1" dirty="0" smtClean="0">
                <a:solidFill>
                  <a:srgbClr val="92D050"/>
                </a:solidFill>
                <a:latin typeface="Arial" charset="0"/>
                <a:cs typeface="Arial" charset="0"/>
              </a:rPr>
              <a:t>ring/come</a:t>
            </a:r>
            <a:r>
              <a:rPr lang="en-GB" sz="2400" dirty="0" smtClean="0">
                <a:solidFill>
                  <a:srgbClr val="92D050"/>
                </a:solidFill>
                <a:latin typeface="Arial" charset="0"/>
                <a:cs typeface="Arial" charset="0"/>
              </a:rPr>
              <a:t> to us</a:t>
            </a:r>
            <a:r>
              <a:rPr lang="en-GB" sz="2400" dirty="0" smtClean="0">
                <a:latin typeface="Arial" charset="0"/>
                <a:cs typeface="Arial" charset="0"/>
              </a:rPr>
              <a:t>.</a:t>
            </a:r>
          </a:p>
          <a:p>
            <a:pPr marL="0" indent="0" algn="just" eaLnBrk="1" hangingPunct="1">
              <a:spcAft>
                <a:spcPts val="1200"/>
              </a:spcAft>
              <a:buFontTx/>
              <a:buChar char="•"/>
              <a:defRPr/>
            </a:pPr>
            <a:r>
              <a:rPr lang="en-GB" sz="2400" dirty="0" smtClean="0">
                <a:solidFill>
                  <a:srgbClr val="FFFF00"/>
                </a:solidFill>
                <a:latin typeface="Arial" charset="0"/>
                <a:cs typeface="Arial" charset="0"/>
              </a:rPr>
              <a:t>The call 111 service is open 24 hours a day.   The surgery is open from 8.30am until 6pm. </a:t>
            </a:r>
            <a:endParaRPr lang="en-GB" sz="3000" dirty="0" smtClean="0">
              <a:latin typeface="Arial" charset="0"/>
              <a:cs typeface="Arial" charset="0"/>
            </a:endParaRPr>
          </a:p>
        </p:txBody>
      </p:sp>
      <p:sp>
        <p:nvSpPr>
          <p:cNvPr id="49155"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t>The </a:t>
            </a:r>
            <a:r>
              <a:rPr lang="en-GB" sz="4800">
                <a:solidFill>
                  <a:srgbClr val="FFFF00"/>
                </a:solidFill>
              </a:rPr>
              <a:t>A &amp; E </a:t>
            </a:r>
            <a:r>
              <a:rPr lang="en-GB" sz="4800"/>
              <a:t>Department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9327"/>
    </mc:Choice>
    <mc:Fallback xmlns="">
      <p:transition spd="slow" advTm="39327"/>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a:noAutofit/>
          </a:bodyPr>
          <a:lstStyle/>
          <a:p>
            <a:pPr marL="514350" indent="-514350" algn="just" eaLnBrk="1" fontAlgn="auto" hangingPunct="1">
              <a:spcAft>
                <a:spcPts val="0"/>
              </a:spcAft>
              <a:buFont typeface="+mj-lt"/>
              <a:buAutoNum type="arabicPeriod"/>
              <a:defRPr/>
            </a:pPr>
            <a:r>
              <a:rPr lang="en-GB" sz="2400" dirty="0" smtClean="0">
                <a:latin typeface="Arial" pitchFamily="34" charset="0"/>
                <a:cs typeface="Arial" pitchFamily="34" charset="0"/>
              </a:rPr>
              <a:t>Before calling us, try </a:t>
            </a:r>
            <a:r>
              <a:rPr lang="en-GB" sz="2400" dirty="0" smtClean="0">
                <a:solidFill>
                  <a:srgbClr val="FFFF00"/>
                </a:solidFill>
                <a:latin typeface="Arial" pitchFamily="34" charset="0"/>
                <a:cs typeface="Arial" pitchFamily="34" charset="0"/>
              </a:rPr>
              <a:t>calling 111.  </a:t>
            </a:r>
            <a:r>
              <a:rPr lang="en-GB" sz="2400" dirty="0" smtClean="0">
                <a:latin typeface="Arial" pitchFamily="34" charset="0"/>
                <a:cs typeface="Arial" pitchFamily="34" charset="0"/>
              </a:rPr>
              <a:t>They give excellent health advice and will put you in touch with a doctor if they feel you need to see one. </a:t>
            </a:r>
          </a:p>
          <a:p>
            <a:pPr marL="0" indent="0" eaLnBrk="1" fontAlgn="auto" hangingPunct="1">
              <a:spcAft>
                <a:spcPts val="0"/>
              </a:spcAft>
              <a:defRPr/>
            </a:pPr>
            <a:r>
              <a:rPr lang="en-GB" sz="2400" dirty="0" smtClean="0">
                <a:solidFill>
                  <a:srgbClr val="FFFF00"/>
                </a:solidFill>
                <a:latin typeface="Arial" pitchFamily="34" charset="0"/>
                <a:cs typeface="Arial" pitchFamily="34" charset="0"/>
              </a:rPr>
              <a:t>Call any time - it’s open 24 hours a day!  </a:t>
            </a:r>
            <a:endParaRPr lang="en-GB" sz="2400" dirty="0" smtClean="0">
              <a:solidFill>
                <a:srgbClr val="00B0F0"/>
              </a:solidFill>
              <a:latin typeface="Arial" pitchFamily="34" charset="0"/>
              <a:cs typeface="Arial" pitchFamily="34" charset="0"/>
            </a:endParaRPr>
          </a:p>
          <a:p>
            <a:pPr marL="0" indent="0" eaLnBrk="1" fontAlgn="auto" hangingPunct="1">
              <a:spcAft>
                <a:spcPts val="0"/>
              </a:spcAft>
              <a:defRPr/>
            </a:pPr>
            <a:endParaRPr lang="en-GB" sz="700" dirty="0" smtClean="0">
              <a:solidFill>
                <a:srgbClr val="00B0F0"/>
              </a:solidFill>
              <a:latin typeface="Arial" pitchFamily="34" charset="0"/>
              <a:cs typeface="Arial" pitchFamily="34" charset="0"/>
            </a:endParaRPr>
          </a:p>
          <a:p>
            <a:pPr marL="514350" indent="-514350" algn="just" eaLnBrk="1" fontAlgn="auto" hangingPunct="1">
              <a:spcAft>
                <a:spcPts val="0"/>
              </a:spcAft>
              <a:buFont typeface="+mj-lt"/>
              <a:buAutoNum type="arabicPeriod" startAt="2"/>
              <a:defRPr/>
            </a:pPr>
            <a:r>
              <a:rPr lang="en-GB" sz="2400" dirty="0" smtClean="0">
                <a:latin typeface="Arial" pitchFamily="34" charset="0"/>
                <a:cs typeface="Arial" pitchFamily="34" charset="0"/>
              </a:rPr>
              <a:t>Of course, you can </a:t>
            </a:r>
            <a:r>
              <a:rPr lang="en-GB" sz="2400" dirty="0" smtClean="0">
                <a:solidFill>
                  <a:srgbClr val="66CCFF"/>
                </a:solidFill>
                <a:latin typeface="Arial" pitchFamily="34" charset="0"/>
                <a:cs typeface="Arial" pitchFamily="34" charset="0"/>
              </a:rPr>
              <a:t>ring us </a:t>
            </a:r>
            <a:r>
              <a:rPr lang="en-GB" sz="2400" dirty="0" smtClean="0">
                <a:latin typeface="Arial" pitchFamily="34" charset="0"/>
                <a:cs typeface="Arial" pitchFamily="34" charset="0"/>
              </a:rPr>
              <a:t>to speak to a doctor/nurse OR look on our website: </a:t>
            </a:r>
            <a:r>
              <a:rPr lang="en-GB" sz="2400" dirty="0" smtClean="0">
                <a:latin typeface="Arial" pitchFamily="34" charset="0"/>
                <a:cs typeface="Arial" pitchFamily="34" charset="0"/>
                <a:hlinkClick r:id="rId3"/>
              </a:rPr>
              <a:t>www.ashcroftsurgery.co.uk</a:t>
            </a:r>
            <a:r>
              <a:rPr lang="en-GB" sz="2400" dirty="0" smtClean="0">
                <a:latin typeface="Arial" pitchFamily="34" charset="0"/>
                <a:cs typeface="Arial" pitchFamily="34" charset="0"/>
              </a:rPr>
              <a:t> - click on </a:t>
            </a:r>
            <a:r>
              <a:rPr lang="en-GB" sz="2400" i="1" dirty="0" smtClean="0">
                <a:solidFill>
                  <a:srgbClr val="66CCFF"/>
                </a:solidFill>
                <a:latin typeface="Arial" pitchFamily="34" charset="0"/>
                <a:cs typeface="Arial" pitchFamily="34" charset="0"/>
              </a:rPr>
              <a:t>‘health information’</a:t>
            </a:r>
            <a:r>
              <a:rPr lang="en-GB" sz="2400" i="1" dirty="0" smtClean="0">
                <a:latin typeface="Arial" pitchFamily="34" charset="0"/>
                <a:cs typeface="Arial" pitchFamily="34" charset="0"/>
              </a:rPr>
              <a:t>.</a:t>
            </a:r>
          </a:p>
          <a:p>
            <a:pPr marL="0" indent="0" algn="just" eaLnBrk="1" fontAlgn="auto" hangingPunct="1">
              <a:spcAft>
                <a:spcPts val="0"/>
              </a:spcAft>
              <a:defRPr/>
            </a:pPr>
            <a:endParaRPr lang="en-GB" sz="700" dirty="0" smtClean="0">
              <a:latin typeface="Arial" pitchFamily="34" charset="0"/>
              <a:cs typeface="Arial" pitchFamily="34" charset="0"/>
            </a:endParaRPr>
          </a:p>
          <a:p>
            <a:pPr marL="514350" indent="-514350" algn="just" eaLnBrk="1" fontAlgn="auto" hangingPunct="1">
              <a:spcAft>
                <a:spcPts val="0"/>
              </a:spcAft>
              <a:buFont typeface="+mj-lt"/>
              <a:buAutoNum type="arabicPeriod" startAt="3"/>
              <a:defRPr/>
            </a:pPr>
            <a:r>
              <a:rPr lang="en-GB" sz="2400" dirty="0">
                <a:latin typeface="Arial" pitchFamily="34" charset="0"/>
                <a:cs typeface="Arial" pitchFamily="34" charset="0"/>
              </a:rPr>
              <a:t>I</a:t>
            </a:r>
            <a:r>
              <a:rPr lang="en-GB" sz="2400" dirty="0" smtClean="0">
                <a:latin typeface="Arial" pitchFamily="34" charset="0"/>
                <a:cs typeface="Arial" pitchFamily="34" charset="0"/>
              </a:rPr>
              <a:t>f your condition is </a:t>
            </a:r>
            <a:r>
              <a:rPr lang="en-GB" sz="2400" dirty="0" smtClean="0">
                <a:solidFill>
                  <a:srgbClr val="00B050"/>
                </a:solidFill>
                <a:latin typeface="Arial" pitchFamily="34" charset="0"/>
                <a:cs typeface="Arial" pitchFamily="34" charset="0"/>
              </a:rPr>
              <a:t>urgent</a:t>
            </a:r>
            <a:r>
              <a:rPr lang="en-GB" sz="2400" dirty="0" smtClean="0">
                <a:latin typeface="Arial" pitchFamily="34" charset="0"/>
                <a:cs typeface="Arial" pitchFamily="34" charset="0"/>
              </a:rPr>
              <a:t>, you can go to </a:t>
            </a:r>
            <a:r>
              <a:rPr lang="en-GB" sz="2400" dirty="0" smtClean="0">
                <a:solidFill>
                  <a:srgbClr val="11DF51"/>
                </a:solidFill>
                <a:latin typeface="Arial" pitchFamily="34" charset="0"/>
                <a:cs typeface="Arial" pitchFamily="34" charset="0"/>
              </a:rPr>
              <a:t>A&amp;E</a:t>
            </a:r>
            <a:r>
              <a:rPr lang="en-GB" sz="2400" dirty="0" smtClean="0">
                <a:latin typeface="Arial" pitchFamily="34" charset="0"/>
                <a:cs typeface="Arial" pitchFamily="34" charset="0"/>
              </a:rPr>
              <a:t>.  But if you are unsure, call 111 or </a:t>
            </a:r>
            <a:r>
              <a:rPr lang="en-GB" sz="2400" i="1" dirty="0" smtClean="0">
                <a:latin typeface="Arial" pitchFamily="34" charset="0"/>
                <a:cs typeface="Arial" pitchFamily="34" charset="0"/>
              </a:rPr>
              <a:t>ring/come </a:t>
            </a:r>
            <a:r>
              <a:rPr lang="en-GB" sz="2400" dirty="0" smtClean="0">
                <a:latin typeface="Arial" pitchFamily="34" charset="0"/>
                <a:cs typeface="Arial" pitchFamily="34" charset="0"/>
              </a:rPr>
              <a:t>to us first.</a:t>
            </a:r>
          </a:p>
          <a:p>
            <a:pPr marL="0" indent="0" eaLnBrk="1" fontAlgn="auto" hangingPunct="1">
              <a:spcAft>
                <a:spcPts val="0"/>
              </a:spcAft>
              <a:defRPr/>
            </a:pPr>
            <a:endParaRPr lang="en-GB" sz="2400" dirty="0">
              <a:solidFill>
                <a:srgbClr val="FFC000"/>
              </a:solidFill>
              <a:latin typeface="Arial" pitchFamily="34" charset="0"/>
              <a:cs typeface="Arial" pitchFamily="34" charset="0"/>
            </a:endParaRPr>
          </a:p>
        </p:txBody>
      </p:sp>
      <p:sp>
        <p:nvSpPr>
          <p:cNvPr id="44035"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t>Your options when Surgery is </a:t>
            </a:r>
            <a:r>
              <a:rPr lang="en-GB" sz="4800">
                <a:solidFill>
                  <a:srgbClr val="FFFF00"/>
                </a:solidFill>
              </a:rPr>
              <a:t>Open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6975"/>
    </mc:Choice>
    <mc:Fallback xmlns="">
      <p:transition spd="slow" advTm="4697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a:noAutofit/>
          </a:bodyPr>
          <a:lstStyle/>
          <a:p>
            <a:pPr marL="514350" indent="-514350" algn="just" eaLnBrk="1" fontAlgn="auto" hangingPunct="1">
              <a:spcAft>
                <a:spcPts val="0"/>
              </a:spcAft>
              <a:buFont typeface="+mj-lt"/>
              <a:buAutoNum type="arabicPeriod"/>
              <a:defRPr/>
            </a:pPr>
            <a:r>
              <a:rPr lang="en-GB" sz="2400" dirty="0" smtClean="0">
                <a:latin typeface="Arial" pitchFamily="34" charset="0"/>
                <a:cs typeface="Arial" pitchFamily="34" charset="0"/>
              </a:rPr>
              <a:t>Again, think about </a:t>
            </a:r>
            <a:r>
              <a:rPr lang="en-GB" sz="2400" dirty="0" smtClean="0">
                <a:solidFill>
                  <a:srgbClr val="FFFF00"/>
                </a:solidFill>
                <a:latin typeface="Arial" pitchFamily="34" charset="0"/>
                <a:cs typeface="Arial" pitchFamily="34" charset="0"/>
              </a:rPr>
              <a:t>calling 111 </a:t>
            </a:r>
            <a:r>
              <a:rPr lang="en-GB" sz="2400" dirty="0" smtClean="0">
                <a:latin typeface="Arial" pitchFamily="34" charset="0"/>
                <a:cs typeface="Arial" pitchFamily="34" charset="0"/>
              </a:rPr>
              <a:t>to get excellent health advice or see a doctor.</a:t>
            </a:r>
          </a:p>
          <a:p>
            <a:pPr marL="0" indent="0" eaLnBrk="1" fontAlgn="auto" hangingPunct="1">
              <a:spcAft>
                <a:spcPts val="0"/>
              </a:spcAft>
              <a:defRPr/>
            </a:pPr>
            <a:r>
              <a:rPr lang="en-GB" sz="2400" dirty="0" smtClean="0">
                <a:solidFill>
                  <a:srgbClr val="FFFF00"/>
                </a:solidFill>
                <a:latin typeface="Arial" pitchFamily="34" charset="0"/>
                <a:cs typeface="Arial" pitchFamily="34" charset="0"/>
              </a:rPr>
              <a:t>They are open 24 hours a day  </a:t>
            </a:r>
          </a:p>
          <a:p>
            <a:pPr marL="0" indent="0" eaLnBrk="1" fontAlgn="auto" hangingPunct="1">
              <a:spcAft>
                <a:spcPts val="0"/>
              </a:spcAft>
              <a:defRPr/>
            </a:pPr>
            <a:endParaRPr lang="en-GB" sz="1200" dirty="0" smtClean="0">
              <a:solidFill>
                <a:srgbClr val="00B0F0"/>
              </a:solidFill>
              <a:latin typeface="Arial" pitchFamily="34" charset="0"/>
              <a:cs typeface="Arial" pitchFamily="34" charset="0"/>
            </a:endParaRPr>
          </a:p>
          <a:p>
            <a:pPr marL="514350" indent="-514350" algn="just" eaLnBrk="1" fontAlgn="auto" hangingPunct="1">
              <a:spcAft>
                <a:spcPts val="0"/>
              </a:spcAft>
              <a:buFont typeface="+mj-lt"/>
              <a:buAutoNum type="arabicPeriod" startAt="2"/>
              <a:defRPr/>
            </a:pPr>
            <a:r>
              <a:rPr lang="en-GB" sz="2400" dirty="0" smtClean="0">
                <a:latin typeface="Arial" pitchFamily="34" charset="0"/>
                <a:cs typeface="Arial" pitchFamily="34" charset="0"/>
              </a:rPr>
              <a:t>Think about using our website – where there is lots of health information and advice.  Go to </a:t>
            </a:r>
            <a:r>
              <a:rPr lang="en-GB" sz="2400" dirty="0" smtClean="0">
                <a:latin typeface="Arial" pitchFamily="34" charset="0"/>
                <a:cs typeface="Arial" pitchFamily="34" charset="0"/>
                <a:hlinkClick r:id="rId3"/>
              </a:rPr>
              <a:t>www.ashcroftsurgery.co.uk</a:t>
            </a:r>
            <a:r>
              <a:rPr lang="en-GB" sz="2400" dirty="0" smtClean="0">
                <a:latin typeface="Arial" pitchFamily="34" charset="0"/>
                <a:cs typeface="Arial" pitchFamily="34" charset="0"/>
              </a:rPr>
              <a:t> and click on </a:t>
            </a:r>
            <a:r>
              <a:rPr lang="en-GB" sz="2400" i="1" dirty="0" smtClean="0">
                <a:solidFill>
                  <a:srgbClr val="66CCFF"/>
                </a:solidFill>
                <a:latin typeface="Arial" pitchFamily="34" charset="0"/>
                <a:cs typeface="Arial" pitchFamily="34" charset="0"/>
              </a:rPr>
              <a:t>‘Health Information’</a:t>
            </a:r>
            <a:r>
              <a:rPr lang="en-GB" sz="2400" i="1" dirty="0" smtClean="0">
                <a:latin typeface="Arial" pitchFamily="34" charset="0"/>
                <a:cs typeface="Arial" pitchFamily="34" charset="0"/>
              </a:rPr>
              <a:t>.</a:t>
            </a:r>
          </a:p>
          <a:p>
            <a:pPr marL="514350" indent="-514350" algn="just" eaLnBrk="1" fontAlgn="auto" hangingPunct="1">
              <a:spcAft>
                <a:spcPts val="0"/>
              </a:spcAft>
              <a:buFont typeface="+mj-lt"/>
              <a:buAutoNum type="arabicPeriod" startAt="2"/>
              <a:defRPr/>
            </a:pPr>
            <a:r>
              <a:rPr lang="en-GB" sz="2400" dirty="0" smtClean="0">
                <a:latin typeface="Arial" pitchFamily="34" charset="0"/>
                <a:cs typeface="Arial" pitchFamily="34" charset="0"/>
              </a:rPr>
              <a:t>And if your condition is </a:t>
            </a:r>
            <a:r>
              <a:rPr lang="en-GB" sz="2400" dirty="0" smtClean="0">
                <a:solidFill>
                  <a:srgbClr val="00B050"/>
                </a:solidFill>
                <a:latin typeface="Arial" pitchFamily="34" charset="0"/>
                <a:cs typeface="Arial" pitchFamily="34" charset="0"/>
              </a:rPr>
              <a:t>urgent</a:t>
            </a:r>
            <a:r>
              <a:rPr lang="en-GB" sz="2400" dirty="0" smtClean="0">
                <a:latin typeface="Arial" pitchFamily="34" charset="0"/>
                <a:cs typeface="Arial" pitchFamily="34" charset="0"/>
              </a:rPr>
              <a:t>, you can go to </a:t>
            </a:r>
            <a:r>
              <a:rPr lang="en-GB" sz="2400" dirty="0" smtClean="0">
                <a:solidFill>
                  <a:srgbClr val="11DF51"/>
                </a:solidFill>
                <a:latin typeface="Arial" pitchFamily="34" charset="0"/>
                <a:cs typeface="Arial" pitchFamily="34" charset="0"/>
              </a:rPr>
              <a:t>A&amp;E</a:t>
            </a:r>
            <a:r>
              <a:rPr lang="en-GB" sz="2400" dirty="0" smtClean="0">
                <a:latin typeface="Arial" pitchFamily="34" charset="0"/>
                <a:cs typeface="Arial" pitchFamily="34" charset="0"/>
              </a:rPr>
              <a:t> but </a:t>
            </a:r>
            <a:r>
              <a:rPr lang="en-GB" sz="2400" i="1" dirty="0" smtClean="0">
                <a:latin typeface="Arial" pitchFamily="34" charset="0"/>
                <a:cs typeface="Arial" pitchFamily="34" charset="0"/>
              </a:rPr>
              <a:t>think</a:t>
            </a:r>
            <a:r>
              <a:rPr lang="en-GB" sz="2400" dirty="0" smtClean="0">
                <a:latin typeface="Arial" pitchFamily="34" charset="0"/>
                <a:cs typeface="Arial" pitchFamily="34" charset="0"/>
              </a:rPr>
              <a:t> about whether you might want to call 111 first.</a:t>
            </a:r>
          </a:p>
          <a:p>
            <a:pPr marL="0" indent="0" eaLnBrk="1" fontAlgn="auto" hangingPunct="1">
              <a:spcAft>
                <a:spcPts val="0"/>
              </a:spcAft>
              <a:defRPr/>
            </a:pPr>
            <a:endParaRPr lang="en-GB" sz="2400" dirty="0">
              <a:solidFill>
                <a:srgbClr val="FFC000"/>
              </a:solidFill>
              <a:latin typeface="Arial" pitchFamily="34" charset="0"/>
              <a:cs typeface="Arial" pitchFamily="34" charset="0"/>
            </a:endParaRPr>
          </a:p>
        </p:txBody>
      </p:sp>
      <p:sp>
        <p:nvSpPr>
          <p:cNvPr id="45059"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t>Your options when Surgery is </a:t>
            </a:r>
            <a:r>
              <a:rPr lang="en-GB" sz="4800">
                <a:solidFill>
                  <a:srgbClr val="FFFF00"/>
                </a:solidFill>
              </a:rPr>
              <a:t>Closed</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5486"/>
    </mc:Choice>
    <mc:Fallback xmlns="">
      <p:transition spd="slow" advTm="45486"/>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2"/>
          <p:cNvSpPr>
            <a:spLocks noGrp="1"/>
          </p:cNvSpPr>
          <p:nvPr>
            <p:ph type="title"/>
          </p:nvPr>
        </p:nvSpPr>
        <p:spPr/>
        <p:txBody>
          <a:bodyPr/>
          <a:lstStyle/>
          <a:p>
            <a:endParaRPr lang="en-GB" smtClean="0"/>
          </a:p>
        </p:txBody>
      </p:sp>
      <p:pic>
        <p:nvPicPr>
          <p:cNvPr id="4" name="5 a day.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11113" y="0"/>
            <a:ext cx="9144001" cy="5143500"/>
          </a:xfrm>
        </p:spPr>
      </p:pic>
    </p:spTree>
  </p:cSld>
  <p:clrMapOvr>
    <a:masterClrMapping/>
  </p:clrMapOvr>
  <mc:AlternateContent xmlns:mc="http://schemas.openxmlformats.org/markup-compatibility/2006" xmlns:p14="http://schemas.microsoft.com/office/powerpoint/2010/main">
    <mc:Choice Requires="p14">
      <p:transition spd="slow" p14:dur="2000" advTm="26708"/>
    </mc:Choice>
    <mc:Fallback xmlns="">
      <p:transition spd="slow" advTm="2670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23433" objId="4"/>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a:noAutofit/>
          </a:bodyPr>
          <a:lstStyle/>
          <a:p>
            <a:pPr marL="0" indent="0" eaLnBrk="1" fontAlgn="auto" hangingPunct="1">
              <a:spcAft>
                <a:spcPts val="0"/>
              </a:spcAft>
              <a:buFont typeface="Arial" charset="0"/>
              <a:buNone/>
              <a:defRPr/>
            </a:pPr>
            <a:r>
              <a:rPr lang="en-GB" sz="2400" dirty="0">
                <a:latin typeface="Arial" pitchFamily="34" charset="0"/>
                <a:cs typeface="Arial" pitchFamily="34" charset="0"/>
              </a:rPr>
              <a:t>If you have been waiting </a:t>
            </a:r>
            <a:r>
              <a:rPr lang="en-GB" sz="2400" dirty="0" smtClean="0">
                <a:latin typeface="Arial" pitchFamily="34" charset="0"/>
                <a:cs typeface="Arial" pitchFamily="34" charset="0"/>
              </a:rPr>
              <a:t>for over </a:t>
            </a:r>
            <a:r>
              <a:rPr lang="en-GB" sz="2400" dirty="0">
                <a:latin typeface="Arial" pitchFamily="34" charset="0"/>
                <a:cs typeface="Arial" pitchFamily="34" charset="0"/>
              </a:rPr>
              <a:t>45 </a:t>
            </a:r>
            <a:r>
              <a:rPr lang="en-GB" sz="2400" dirty="0" smtClean="0">
                <a:latin typeface="Arial" pitchFamily="34" charset="0"/>
                <a:cs typeface="Arial" pitchFamily="34" charset="0"/>
              </a:rPr>
              <a:t>minutes:</a:t>
            </a:r>
          </a:p>
          <a:p>
            <a:pPr marL="0" indent="0" eaLnBrk="1" fontAlgn="auto" hangingPunct="1">
              <a:spcAft>
                <a:spcPts val="0"/>
              </a:spcAft>
              <a:buFont typeface="Arial" charset="0"/>
              <a:buNone/>
              <a:defRPr/>
            </a:pPr>
            <a:endParaRPr lang="en-GB" sz="1050" dirty="0" smtClean="0">
              <a:latin typeface="Arial" pitchFamily="34" charset="0"/>
              <a:cs typeface="Arial" pitchFamily="34" charset="0"/>
            </a:endParaRPr>
          </a:p>
          <a:p>
            <a:pPr marL="0" indent="0" eaLnBrk="1" fontAlgn="auto" hangingPunct="1">
              <a:spcAft>
                <a:spcPts val="0"/>
              </a:spcAft>
              <a:buFont typeface="Arial" charset="0"/>
              <a:buNone/>
              <a:defRPr/>
            </a:pPr>
            <a:r>
              <a:rPr lang="en-GB" sz="2400" dirty="0" smtClean="0">
                <a:solidFill>
                  <a:srgbClr val="FF6600"/>
                </a:solidFill>
                <a:latin typeface="Arial" pitchFamily="34" charset="0"/>
                <a:cs typeface="Arial" pitchFamily="34" charset="0"/>
              </a:rPr>
              <a:t>1</a:t>
            </a:r>
            <a:r>
              <a:rPr lang="en-GB" sz="2400" dirty="0">
                <a:solidFill>
                  <a:srgbClr val="FF6600"/>
                </a:solidFill>
                <a:latin typeface="Arial" pitchFamily="34" charset="0"/>
                <a:cs typeface="Arial" pitchFamily="34" charset="0"/>
              </a:rPr>
              <a:t>. </a:t>
            </a:r>
            <a:r>
              <a:rPr lang="en-GB" sz="2400" dirty="0" smtClean="0">
                <a:solidFill>
                  <a:srgbClr val="FF6600"/>
                </a:solidFill>
                <a:latin typeface="Arial" pitchFamily="34" charset="0"/>
                <a:cs typeface="Arial" pitchFamily="34" charset="0"/>
              </a:rPr>
              <a:t>Did you check in upon your arrival?</a:t>
            </a:r>
            <a:endParaRPr lang="en-GB" sz="2400" dirty="0">
              <a:solidFill>
                <a:srgbClr val="FF6600"/>
              </a:solidFill>
              <a:latin typeface="Arial" pitchFamily="34" charset="0"/>
              <a:cs typeface="Arial" pitchFamily="34" charset="0"/>
            </a:endParaRPr>
          </a:p>
          <a:p>
            <a:pPr marL="0" indent="0" eaLnBrk="1" fontAlgn="auto" hangingPunct="1">
              <a:spcAft>
                <a:spcPts val="0"/>
              </a:spcAft>
              <a:defRPr/>
            </a:pPr>
            <a:r>
              <a:rPr lang="en-GB" sz="2400" dirty="0">
                <a:solidFill>
                  <a:srgbClr val="FF6600"/>
                </a:solidFill>
                <a:latin typeface="Arial" pitchFamily="34" charset="0"/>
                <a:cs typeface="Arial" pitchFamily="34" charset="0"/>
              </a:rPr>
              <a:t>2. Ask a receptionist whether you are definitely on the list.</a:t>
            </a:r>
          </a:p>
          <a:p>
            <a:pPr marL="0" indent="0" eaLnBrk="1" fontAlgn="auto" hangingPunct="1">
              <a:spcAft>
                <a:spcPts val="0"/>
              </a:spcAft>
              <a:buFont typeface="Arial" charset="0"/>
              <a:buNone/>
              <a:defRPr/>
            </a:pPr>
            <a:endParaRPr lang="en-GB" sz="1100" dirty="0" smtClean="0">
              <a:latin typeface="Arial" pitchFamily="34" charset="0"/>
              <a:cs typeface="Arial" pitchFamily="34" charset="0"/>
            </a:endParaRPr>
          </a:p>
          <a:p>
            <a:pPr marL="0" indent="0" eaLnBrk="1" fontAlgn="auto" hangingPunct="1">
              <a:spcAft>
                <a:spcPts val="0"/>
              </a:spcAft>
              <a:buFont typeface="Arial" charset="0"/>
              <a:buNone/>
              <a:defRPr/>
            </a:pPr>
            <a:r>
              <a:rPr lang="en-GB" sz="2400" i="1" u="sng" dirty="0" smtClean="0">
                <a:latin typeface="Arial" pitchFamily="34" charset="0"/>
                <a:cs typeface="Arial" pitchFamily="34" charset="0"/>
              </a:rPr>
              <a:t>Please </a:t>
            </a:r>
            <a:r>
              <a:rPr lang="en-GB" sz="2400" i="1" u="sng" dirty="0">
                <a:latin typeface="Arial" pitchFamily="34" charset="0"/>
                <a:cs typeface="Arial" pitchFamily="34" charset="0"/>
              </a:rPr>
              <a:t>note: </a:t>
            </a:r>
          </a:p>
          <a:p>
            <a:pPr marL="0" indent="0" algn="just" eaLnBrk="1" fontAlgn="auto" hangingPunct="1">
              <a:spcAft>
                <a:spcPts val="0"/>
              </a:spcAft>
              <a:buFont typeface="Arial" charset="0"/>
              <a:buNone/>
              <a:defRPr/>
            </a:pPr>
            <a:r>
              <a:rPr lang="en-GB" sz="2400" i="1" dirty="0">
                <a:latin typeface="Arial" pitchFamily="34" charset="0"/>
                <a:cs typeface="Arial" pitchFamily="34" charset="0"/>
              </a:rPr>
              <a:t>I</a:t>
            </a:r>
            <a:r>
              <a:rPr lang="en-GB" sz="2400" i="1" dirty="0" smtClean="0">
                <a:latin typeface="Arial" pitchFamily="34" charset="0"/>
                <a:cs typeface="Arial" pitchFamily="34" charset="0"/>
              </a:rPr>
              <a:t>t </a:t>
            </a:r>
            <a:r>
              <a:rPr lang="en-GB" sz="2400" i="1" dirty="0">
                <a:latin typeface="Arial" pitchFamily="34" charset="0"/>
                <a:cs typeface="Arial" pitchFamily="34" charset="0"/>
              </a:rPr>
              <a:t>is not unusual to be kept waiting for </a:t>
            </a:r>
            <a:r>
              <a:rPr lang="en-GB" sz="2400" i="1" dirty="0" smtClean="0">
                <a:latin typeface="Arial" pitchFamily="34" charset="0"/>
                <a:cs typeface="Arial" pitchFamily="34" charset="0"/>
              </a:rPr>
              <a:t>up to 1 hour if you have requested to be seen in the urgent appointment surgery.  The doctor is most likely busy dealing with other patients who have asked to be seen urgently too.  Thank you for being patient.</a:t>
            </a:r>
            <a:endParaRPr lang="en-GB" sz="2400" i="1" dirty="0">
              <a:latin typeface="Arial" pitchFamily="34" charset="0"/>
              <a:cs typeface="Arial" pitchFamily="34" charset="0"/>
            </a:endParaRPr>
          </a:p>
          <a:p>
            <a:pPr marL="0" indent="0" eaLnBrk="1" fontAlgn="auto" hangingPunct="1">
              <a:spcAft>
                <a:spcPts val="0"/>
              </a:spcAft>
              <a:buFont typeface="Arial" charset="0"/>
              <a:buNone/>
              <a:defRPr/>
            </a:pPr>
            <a:endParaRPr lang="en-GB" sz="1800" dirty="0" smtClean="0">
              <a:latin typeface="Arial" pitchFamily="34" charset="0"/>
              <a:cs typeface="Arial" pitchFamily="34" charset="0"/>
            </a:endParaRPr>
          </a:p>
        </p:txBody>
      </p:sp>
      <p:sp>
        <p:nvSpPr>
          <p:cNvPr id="18435" name="TextBox 1"/>
          <p:cNvSpPr txBox="1">
            <a:spLocks noChangeArrowheads="1"/>
          </p:cNvSpPr>
          <p:nvPr/>
        </p:nvSpPr>
        <p:spPr bwMode="auto">
          <a:xfrm>
            <a:off x="0" y="255985"/>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Have you been kept waiting?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4317"/>
    </mc:Choice>
    <mc:Fallback xmlns="">
      <p:transition spd="slow" advTm="24317"/>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p:txBody>
          <a:bodyPr/>
          <a:lstStyle/>
          <a:p>
            <a:pPr eaLnBrk="1" hangingPunct="1"/>
            <a:endParaRPr lang="en-GB" smtClean="0"/>
          </a:p>
        </p:txBody>
      </p:sp>
      <p:pic>
        <p:nvPicPr>
          <p:cNvPr id="4" name="dementi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24918"/>
    </mc:Choice>
    <mc:Fallback xmlns="">
      <p:transition spd="slow" advTm="2491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14423" objId="4"/>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006078"/>
            <a:ext cx="9144000" cy="4137422"/>
          </a:xfrm>
        </p:spPr>
        <p:txBody>
          <a:bodyPr wrap="square" numCol="1" anchor="t" anchorCtr="0" compatLnSpc="1">
            <a:prstTxWarp prst="textNoShape">
              <a:avLst/>
            </a:prstTxWarp>
            <a:noAutofit/>
          </a:bodyPr>
          <a:lstStyle/>
          <a:p>
            <a:pPr marL="0" indent="0" algn="just" eaLnBrk="1" hangingPunct="1">
              <a:spcAft>
                <a:spcPts val="1200"/>
              </a:spcAft>
              <a:defRPr/>
            </a:pPr>
            <a:r>
              <a:rPr lang="en-GB" sz="2400" dirty="0" smtClean="0">
                <a:latin typeface="Arial" charset="0"/>
                <a:cs typeface="Arial" charset="0"/>
              </a:rPr>
              <a:t>If you’re on regular medicines and need more, bring in the repeat list attached to the prescription - </a:t>
            </a:r>
            <a:r>
              <a:rPr lang="en-GB" sz="2400" dirty="0" smtClean="0">
                <a:solidFill>
                  <a:srgbClr val="FFFF00"/>
                </a:solidFill>
                <a:latin typeface="Arial" charset="0"/>
                <a:cs typeface="Arial" charset="0"/>
              </a:rPr>
              <a:t>tick only items required.</a:t>
            </a:r>
          </a:p>
          <a:p>
            <a:pPr marL="0" indent="0" algn="just" eaLnBrk="1" hangingPunct="1">
              <a:spcAft>
                <a:spcPts val="1200"/>
              </a:spcAft>
              <a:buFontTx/>
              <a:buChar char="•"/>
              <a:defRPr/>
            </a:pPr>
            <a:r>
              <a:rPr lang="en-GB" sz="2400" dirty="0" smtClean="0">
                <a:latin typeface="Arial" charset="0"/>
                <a:cs typeface="Arial" charset="0"/>
              </a:rPr>
              <a:t>If you don’t have the repeat list, then write the medicine required in CAPITALS with your full name and address. </a:t>
            </a:r>
          </a:p>
          <a:p>
            <a:pPr marL="0" indent="0" algn="just" eaLnBrk="1" hangingPunct="1">
              <a:spcAft>
                <a:spcPts val="1200"/>
              </a:spcAft>
              <a:buFontTx/>
              <a:buChar char="•"/>
              <a:defRPr/>
            </a:pPr>
            <a:r>
              <a:rPr lang="en-GB" sz="2400" dirty="0">
                <a:latin typeface="Arial" charset="0"/>
                <a:cs typeface="Arial" charset="0"/>
              </a:rPr>
              <a:t>A</a:t>
            </a:r>
            <a:r>
              <a:rPr lang="en-GB" sz="2400" dirty="0" smtClean="0">
                <a:latin typeface="Arial" charset="0"/>
                <a:cs typeface="Arial" charset="0"/>
              </a:rPr>
              <a:t>llow </a:t>
            </a:r>
            <a:r>
              <a:rPr lang="en-GB" sz="2400" dirty="0" smtClean="0">
                <a:solidFill>
                  <a:srgbClr val="FFFF00"/>
                </a:solidFill>
                <a:latin typeface="Arial" charset="0"/>
                <a:cs typeface="Arial" charset="0"/>
              </a:rPr>
              <a:t>2 </a:t>
            </a:r>
            <a:r>
              <a:rPr lang="en-GB" sz="2400" i="1" dirty="0" smtClean="0">
                <a:solidFill>
                  <a:srgbClr val="FFFF00"/>
                </a:solidFill>
                <a:latin typeface="Arial" charset="0"/>
                <a:cs typeface="Arial" charset="0"/>
              </a:rPr>
              <a:t>work</a:t>
            </a:r>
            <a:r>
              <a:rPr lang="en-GB" sz="2400" dirty="0" smtClean="0">
                <a:solidFill>
                  <a:srgbClr val="FFFF00"/>
                </a:solidFill>
                <a:latin typeface="Arial" charset="0"/>
                <a:cs typeface="Arial" charset="0"/>
              </a:rPr>
              <a:t> days </a:t>
            </a:r>
            <a:r>
              <a:rPr lang="en-GB" sz="2400" dirty="0" smtClean="0">
                <a:latin typeface="Arial" charset="0"/>
                <a:cs typeface="Arial" charset="0"/>
              </a:rPr>
              <a:t>for your prescription.  To reduce the pressure on our system, </a:t>
            </a:r>
            <a:r>
              <a:rPr lang="en-GB" sz="2400" dirty="0">
                <a:solidFill>
                  <a:srgbClr val="FFFF00"/>
                </a:solidFill>
                <a:latin typeface="Arial" charset="0"/>
                <a:cs typeface="Arial" charset="0"/>
              </a:rPr>
              <a:t>p</a:t>
            </a:r>
            <a:r>
              <a:rPr lang="en-GB" sz="2400" dirty="0" smtClean="0">
                <a:solidFill>
                  <a:srgbClr val="FFFF00"/>
                </a:solidFill>
                <a:latin typeface="Arial" charset="0"/>
                <a:cs typeface="Arial" charset="0"/>
              </a:rPr>
              <a:t>lease do not ring or come in before then</a:t>
            </a:r>
            <a:r>
              <a:rPr lang="en-GB" sz="2400" dirty="0" smtClean="0">
                <a:latin typeface="Arial" charset="0"/>
                <a:cs typeface="Arial" charset="0"/>
              </a:rPr>
              <a:t>.</a:t>
            </a:r>
          </a:p>
          <a:p>
            <a:pPr marL="0" indent="0" algn="just" eaLnBrk="1" hangingPunct="1">
              <a:spcAft>
                <a:spcPts val="1200"/>
              </a:spcAft>
              <a:buFontTx/>
              <a:buChar char="•"/>
              <a:defRPr/>
            </a:pPr>
            <a:r>
              <a:rPr lang="en-GB" sz="2400" dirty="0" smtClean="0">
                <a:latin typeface="Arial" charset="0"/>
                <a:cs typeface="Arial" charset="0"/>
              </a:rPr>
              <a:t>Please don’t order too early or anything you don’t need.  And if your medicine runs out at different times, ask your doctor to see if they can fix this the next time you see them.</a:t>
            </a:r>
          </a:p>
        </p:txBody>
      </p:sp>
      <p:sp>
        <p:nvSpPr>
          <p:cNvPr id="63491"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Repeat Prescriptions &amp; Medication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9379"/>
    </mc:Choice>
    <mc:Fallback xmlns="">
      <p:transition spd="slow" advTm="39379"/>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endParaRPr lang="en-GB" smtClean="0"/>
          </a:p>
        </p:txBody>
      </p:sp>
      <p:pic>
        <p:nvPicPr>
          <p:cNvPr id="4" name="medicines wastag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3714"/>
    </mc:Choice>
    <mc:Fallback xmlns="">
      <p:transition spd="slow" advTm="33714"/>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26555" objId="4"/>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176" y="1203598"/>
            <a:ext cx="9140825" cy="3939902"/>
          </a:xfrm>
        </p:spPr>
        <p:txBody>
          <a:bodyPr wrap="square" numCol="1" anchor="t" anchorCtr="0" compatLnSpc="1">
            <a:prstTxWarp prst="textNoShape">
              <a:avLst/>
            </a:prstTxWarp>
            <a:noAutofit/>
          </a:bodyPr>
          <a:lstStyle/>
          <a:p>
            <a:pPr marL="0" indent="0" algn="just" eaLnBrk="1" hangingPunct="1">
              <a:spcAft>
                <a:spcPts val="1200"/>
              </a:spcAft>
              <a:buFontTx/>
              <a:buChar char="•"/>
              <a:defRPr/>
            </a:pPr>
            <a:r>
              <a:rPr lang="en-GB" sz="2400" dirty="0" smtClean="0">
                <a:latin typeface="Arial" charset="0"/>
                <a:cs typeface="Arial" charset="0"/>
              </a:rPr>
              <a:t>Home visits are for patients who are </a:t>
            </a:r>
            <a:r>
              <a:rPr lang="en-GB" sz="2400" dirty="0" smtClean="0">
                <a:solidFill>
                  <a:srgbClr val="FFFF00"/>
                </a:solidFill>
                <a:latin typeface="Arial" charset="0"/>
                <a:cs typeface="Arial" charset="0"/>
              </a:rPr>
              <a:t>bed bound</a:t>
            </a:r>
            <a:r>
              <a:rPr lang="en-GB" sz="2400" dirty="0" smtClean="0">
                <a:latin typeface="Arial" charset="0"/>
                <a:cs typeface="Arial" charset="0"/>
              </a:rPr>
              <a:t>.  </a:t>
            </a:r>
          </a:p>
          <a:p>
            <a:pPr marL="0" indent="0" algn="just" eaLnBrk="1" hangingPunct="1">
              <a:spcAft>
                <a:spcPts val="1200"/>
              </a:spcAft>
              <a:buFontTx/>
              <a:buChar char="•"/>
              <a:defRPr/>
            </a:pPr>
            <a:r>
              <a:rPr lang="en-GB" sz="2400" dirty="0" smtClean="0">
                <a:latin typeface="Arial" charset="0"/>
                <a:cs typeface="Arial" charset="0"/>
              </a:rPr>
              <a:t>They are </a:t>
            </a:r>
            <a:r>
              <a:rPr lang="en-GB" sz="2400" dirty="0" smtClean="0">
                <a:effectLst>
                  <a:outerShdw blurRad="38100" dist="38100" dir="2700000" algn="tl">
                    <a:srgbClr val="000000">
                      <a:alpha val="43137"/>
                    </a:srgbClr>
                  </a:outerShdw>
                </a:effectLst>
                <a:latin typeface="Arial" charset="0"/>
                <a:cs typeface="Arial" charset="0"/>
              </a:rPr>
              <a:t>not </a:t>
            </a:r>
            <a:r>
              <a:rPr lang="en-GB" sz="2400" dirty="0" smtClean="0">
                <a:latin typeface="Arial" charset="0"/>
                <a:cs typeface="Arial" charset="0"/>
              </a:rPr>
              <a:t>for patients who simply have no transport.  Try talking to a neighbour or friend with a car or catch the bus</a:t>
            </a:r>
            <a:r>
              <a:rPr lang="en-GB" sz="2400" dirty="0">
                <a:latin typeface="Arial" charset="0"/>
                <a:cs typeface="Arial" charset="0"/>
              </a:rPr>
              <a:t>.</a:t>
            </a:r>
            <a:endParaRPr lang="en-GB" sz="2400" dirty="0" smtClean="0">
              <a:latin typeface="Arial" charset="0"/>
              <a:cs typeface="Arial" charset="0"/>
            </a:endParaRPr>
          </a:p>
          <a:p>
            <a:pPr marL="0" indent="0" algn="just" eaLnBrk="1" hangingPunct="1">
              <a:spcAft>
                <a:spcPts val="1200"/>
              </a:spcAft>
              <a:buFontTx/>
              <a:buChar char="•"/>
              <a:defRPr/>
            </a:pPr>
            <a:r>
              <a:rPr lang="en-GB" sz="2400" dirty="0" smtClean="0">
                <a:latin typeface="Arial" charset="0"/>
                <a:cs typeface="Arial" charset="0"/>
              </a:rPr>
              <a:t>If you need a home visit, PLEASE call the surgery </a:t>
            </a:r>
            <a:r>
              <a:rPr lang="en-GB" sz="2400" dirty="0" smtClean="0">
                <a:solidFill>
                  <a:srgbClr val="FFFF00"/>
                </a:solidFill>
                <a:latin typeface="Arial" charset="0"/>
                <a:cs typeface="Arial" charset="0"/>
              </a:rPr>
              <a:t>BEFORE 11am</a:t>
            </a:r>
            <a:r>
              <a:rPr lang="en-GB" sz="2400" dirty="0" smtClean="0">
                <a:latin typeface="Arial" charset="0"/>
                <a:cs typeface="Arial" charset="0"/>
              </a:rPr>
              <a:t>, so that the Doctor can plan his/her day.  </a:t>
            </a:r>
          </a:p>
          <a:p>
            <a:pPr marL="0" indent="0" algn="just" eaLnBrk="1" hangingPunct="1">
              <a:spcAft>
                <a:spcPts val="1200"/>
              </a:spcAft>
              <a:buFontTx/>
              <a:buChar char="•"/>
              <a:defRPr/>
            </a:pPr>
            <a:r>
              <a:rPr lang="en-GB" sz="2400" dirty="0" smtClean="0">
                <a:latin typeface="Arial" charset="0"/>
                <a:cs typeface="Arial" charset="0"/>
              </a:rPr>
              <a:t>But do try to come to the surgery</a:t>
            </a:r>
            <a:r>
              <a:rPr lang="en-GB" sz="2400" dirty="0">
                <a:latin typeface="Arial" charset="0"/>
                <a:cs typeface="Arial" charset="0"/>
              </a:rPr>
              <a:t> </a:t>
            </a:r>
            <a:r>
              <a:rPr lang="en-GB" sz="2400" dirty="0" smtClean="0">
                <a:latin typeface="Arial" charset="0"/>
                <a:cs typeface="Arial" charset="0"/>
              </a:rPr>
              <a:t>-  we can see you quicker and we have all the right equipment here.</a:t>
            </a:r>
          </a:p>
        </p:txBody>
      </p:sp>
      <p:sp>
        <p:nvSpPr>
          <p:cNvPr id="52227"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Home Visits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8589"/>
    </mc:Choice>
    <mc:Fallback xmlns="">
      <p:transition spd="slow" advTm="38589"/>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525" y="1491631"/>
            <a:ext cx="9153525" cy="3651870"/>
          </a:xfrm>
        </p:spPr>
        <p:txBody>
          <a:bodyPr wrap="square" numCol="1" anchor="t" anchorCtr="0" compatLnSpc="1">
            <a:prstTxWarp prst="textNoShape">
              <a:avLst/>
            </a:prstTxWarp>
            <a:noAutofit/>
          </a:bodyPr>
          <a:lstStyle/>
          <a:p>
            <a:pPr marL="0" indent="0" eaLnBrk="1" hangingPunct="1">
              <a:defRPr/>
            </a:pPr>
            <a:r>
              <a:rPr lang="en-GB" sz="3000" dirty="0" smtClean="0">
                <a:latin typeface="Arial" charset="0"/>
                <a:cs typeface="Arial" charset="0"/>
              </a:rPr>
              <a:t>You may be surprised to hear about the number of patients who request a home visit because they won’t get a bus or taxi or even walk!</a:t>
            </a:r>
          </a:p>
          <a:p>
            <a:pPr marL="0" indent="0" eaLnBrk="1" hangingPunct="1">
              <a:defRPr/>
            </a:pPr>
            <a:endParaRPr lang="en-GB" sz="3000" dirty="0">
              <a:latin typeface="Arial" charset="0"/>
              <a:cs typeface="Arial" charset="0"/>
            </a:endParaRPr>
          </a:p>
          <a:p>
            <a:pPr marL="0" indent="0" eaLnBrk="1" hangingPunct="1">
              <a:defRPr/>
            </a:pPr>
            <a:r>
              <a:rPr lang="en-GB" sz="3000" dirty="0" smtClean="0">
                <a:solidFill>
                  <a:srgbClr val="FF6600"/>
                </a:solidFill>
                <a:latin typeface="Arial" charset="0"/>
                <a:cs typeface="Arial" charset="0"/>
                <a:sym typeface="Wingdings" panose="05000000000000000000" pitchFamily="2" charset="2"/>
              </a:rPr>
              <a:t> </a:t>
            </a:r>
            <a:r>
              <a:rPr lang="en-GB" sz="3000" dirty="0" smtClean="0">
                <a:solidFill>
                  <a:srgbClr val="FF6600"/>
                </a:solidFill>
                <a:latin typeface="Arial" charset="0"/>
                <a:cs typeface="Arial" charset="0"/>
              </a:rPr>
              <a:t>Please try to come to the surgery </a:t>
            </a:r>
            <a:r>
              <a:rPr lang="en-GB" sz="3000" dirty="0" smtClean="0">
                <a:solidFill>
                  <a:srgbClr val="FF6600"/>
                </a:solidFill>
                <a:latin typeface="Arial" charset="0"/>
                <a:cs typeface="Arial" charset="0"/>
                <a:sym typeface="Wingdings" panose="05000000000000000000" pitchFamily="2" charset="2"/>
              </a:rPr>
              <a:t></a:t>
            </a:r>
            <a:endParaRPr lang="en-GB" sz="3000" dirty="0" smtClean="0">
              <a:solidFill>
                <a:srgbClr val="FF6600"/>
              </a:solidFill>
              <a:latin typeface="Arial" charset="0"/>
              <a:cs typeface="Arial" charset="0"/>
            </a:endParaRPr>
          </a:p>
          <a:p>
            <a:pPr marL="0" indent="0" eaLnBrk="1" hangingPunct="1">
              <a:defRPr/>
            </a:pPr>
            <a:r>
              <a:rPr lang="en-GB" sz="3000" dirty="0" smtClean="0">
                <a:solidFill>
                  <a:srgbClr val="FFFF00"/>
                </a:solidFill>
                <a:latin typeface="Arial" charset="0"/>
                <a:cs typeface="Arial" charset="0"/>
                <a:sym typeface="Wingdings" pitchFamily="2" charset="2"/>
              </a:rPr>
              <a:t>Talk to a relative, friend or neighbour with a car.</a:t>
            </a:r>
            <a:endParaRPr lang="en-GB" sz="3000" dirty="0" smtClean="0">
              <a:solidFill>
                <a:srgbClr val="FFFF00"/>
              </a:solidFill>
              <a:latin typeface="Arial" charset="0"/>
              <a:cs typeface="Arial" charset="0"/>
            </a:endParaRPr>
          </a:p>
        </p:txBody>
      </p:sp>
      <p:sp>
        <p:nvSpPr>
          <p:cNvPr id="53251"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Home Visits</a:t>
            </a:r>
          </a:p>
        </p:txBody>
      </p:sp>
    </p:spTree>
  </p:cSld>
  <p:clrMapOvr>
    <a:masterClrMapping/>
  </p:clrMapOvr>
  <mc:AlternateContent xmlns:mc="http://schemas.openxmlformats.org/markup-compatibility/2006" xmlns:p14="http://schemas.microsoft.com/office/powerpoint/2010/main">
    <mc:Choice Requires="p14">
      <p:transition spd="slow" p14:dur="2000" advTm="18427"/>
    </mc:Choice>
    <mc:Fallback xmlns="">
      <p:transition spd="slow" advTm="18427"/>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endParaRPr lang="en-GB" smtClean="0"/>
          </a:p>
        </p:txBody>
      </p:sp>
      <p:pic>
        <p:nvPicPr>
          <p:cNvPr id="4" name="c4l weight.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65676"/>
    </mc:Choice>
    <mc:Fallback xmlns="">
      <p:transition spd="slow" advTm="65676"/>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57422" objId="4"/>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1491630"/>
            <a:ext cx="9144000" cy="3651870"/>
          </a:xfrm>
        </p:spPr>
        <p:txBody>
          <a:bodyPr wrap="square" numCol="1" anchor="t" anchorCtr="0" compatLnSpc="1">
            <a:prstTxWarp prst="textNoShape">
              <a:avLst/>
            </a:prstTxWarp>
            <a:noAutofit/>
          </a:bodyPr>
          <a:lstStyle/>
          <a:p>
            <a:pPr marL="0" indent="0" algn="just" eaLnBrk="1" hangingPunct="1">
              <a:spcAft>
                <a:spcPts val="1200"/>
              </a:spcAft>
              <a:defRPr/>
            </a:pPr>
            <a:r>
              <a:rPr lang="en-GB" sz="2400" dirty="0" smtClean="0">
                <a:latin typeface="Arial" charset="0"/>
                <a:cs typeface="Arial" charset="0"/>
              </a:rPr>
              <a:t>These appointments are available to all patients who are unable or feel it unnecessary to attend the surgery but require simple advice without examination. </a:t>
            </a:r>
          </a:p>
          <a:p>
            <a:pPr marL="0" indent="0" algn="just" eaLnBrk="1" hangingPunct="1">
              <a:spcAft>
                <a:spcPts val="1200"/>
              </a:spcAft>
              <a:defRPr/>
            </a:pPr>
            <a:endParaRPr lang="en-GB" sz="2400" dirty="0" smtClean="0">
              <a:latin typeface="Arial" charset="0"/>
              <a:cs typeface="Arial" charset="0"/>
            </a:endParaRPr>
          </a:p>
          <a:p>
            <a:pPr marL="0" indent="0" algn="just" eaLnBrk="1" hangingPunct="1">
              <a:spcAft>
                <a:spcPts val="1200"/>
              </a:spcAft>
              <a:defRPr/>
            </a:pPr>
            <a:r>
              <a:rPr lang="en-GB" sz="2400" dirty="0" smtClean="0">
                <a:latin typeface="Arial" charset="0"/>
                <a:cs typeface="Arial" charset="0"/>
              </a:rPr>
              <a:t>Please request a telephone appointment. The GP or nurse will phone you back within a given time scale.</a:t>
            </a:r>
          </a:p>
        </p:txBody>
      </p:sp>
      <p:sp>
        <p:nvSpPr>
          <p:cNvPr id="65539"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Telephone appointments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5787"/>
    </mc:Choice>
    <mc:Fallback xmlns="">
      <p:transition spd="slow" advTm="25787"/>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p:txBody>
          <a:bodyPr/>
          <a:lstStyle/>
          <a:p>
            <a:pPr eaLnBrk="1" hangingPunct="1"/>
            <a:endParaRPr lang="en-GB" smtClean="0"/>
          </a:p>
        </p:txBody>
      </p:sp>
      <p:pic>
        <p:nvPicPr>
          <p:cNvPr id="4" name="body shap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8224"/>
    </mc:Choice>
    <mc:Fallback xmlns="">
      <p:transition spd="slow" advTm="38224"/>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33157" objId="4"/>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endParaRPr lang="en-GB" smtClean="0"/>
          </a:p>
        </p:txBody>
      </p:sp>
      <p:pic>
        <p:nvPicPr>
          <p:cNvPr id="4" name="travel jab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32771"/>
    </mc:Choice>
    <mc:Fallback xmlns="">
      <p:transition spd="slow" advTm="3277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26438" objId="4"/>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176" y="1006078"/>
            <a:ext cx="9140825" cy="4137422"/>
          </a:xfrm>
        </p:spPr>
        <p:txBody>
          <a:bodyPr wrap="square" numCol="1" anchor="t" anchorCtr="0" compatLnSpc="1">
            <a:prstTxWarp prst="textNoShape">
              <a:avLst/>
            </a:prstTxWarp>
            <a:noAutofit/>
          </a:bodyPr>
          <a:lstStyle/>
          <a:p>
            <a:pPr marL="0" indent="0" algn="just" eaLnBrk="1" hangingPunct="1">
              <a:spcAft>
                <a:spcPts val="1200"/>
              </a:spcAft>
              <a:defRPr/>
            </a:pPr>
            <a:r>
              <a:rPr lang="en-GB" sz="2400" dirty="0" smtClean="0">
                <a:latin typeface="Arial" charset="0"/>
                <a:cs typeface="Arial" charset="0"/>
              </a:rPr>
              <a:t>Most vaccinations need to be done well in advance of departure, so PLEASE plan ahead.</a:t>
            </a:r>
          </a:p>
          <a:p>
            <a:pPr marL="0" indent="0" algn="just" eaLnBrk="1" hangingPunct="1">
              <a:spcAft>
                <a:spcPts val="1200"/>
              </a:spcAft>
              <a:buFontTx/>
              <a:buChar char="•"/>
              <a:defRPr/>
            </a:pPr>
            <a:r>
              <a:rPr lang="en-GB" sz="2400" dirty="0" smtClean="0">
                <a:latin typeface="Arial" charset="0"/>
                <a:cs typeface="Arial" charset="0"/>
              </a:rPr>
              <a:t>Don’t leave everything until the last minute because we may not be able to squeeze you in.</a:t>
            </a:r>
          </a:p>
          <a:p>
            <a:pPr marL="0" indent="0" algn="just" eaLnBrk="1" hangingPunct="1">
              <a:spcAft>
                <a:spcPts val="1200"/>
              </a:spcAft>
              <a:buFontTx/>
              <a:buChar char="•"/>
              <a:defRPr/>
            </a:pPr>
            <a:r>
              <a:rPr lang="en-GB" sz="2400" dirty="0" smtClean="0">
                <a:latin typeface="Arial" charset="0"/>
                <a:cs typeface="Arial" charset="0"/>
              </a:rPr>
              <a:t>Travel injections are given by the nurse and there is a fee associated with them.</a:t>
            </a:r>
          </a:p>
          <a:p>
            <a:pPr marL="0" indent="0" algn="just" eaLnBrk="1" hangingPunct="1">
              <a:spcAft>
                <a:spcPts val="1200"/>
              </a:spcAft>
              <a:buFontTx/>
              <a:buChar char="•"/>
              <a:defRPr/>
            </a:pPr>
            <a:r>
              <a:rPr lang="en-GB" sz="2400" dirty="0" smtClean="0">
                <a:latin typeface="Arial" charset="0"/>
                <a:cs typeface="Arial" charset="0"/>
              </a:rPr>
              <a:t>If you are planning to go abroad, please ring the surgery and ask for a travel advice appointment with the nurse </a:t>
            </a:r>
            <a:r>
              <a:rPr lang="en-GB" sz="2400" dirty="0" smtClean="0">
                <a:solidFill>
                  <a:srgbClr val="FFFF00"/>
                </a:solidFill>
                <a:latin typeface="Arial" charset="0"/>
                <a:cs typeface="Arial" charset="0"/>
              </a:rPr>
              <a:t>at least 6 weeks</a:t>
            </a:r>
            <a:r>
              <a:rPr lang="en-GB" sz="2400" dirty="0" smtClean="0">
                <a:latin typeface="Arial" charset="0"/>
                <a:cs typeface="Arial" charset="0"/>
              </a:rPr>
              <a:t> before your departure date.  </a:t>
            </a:r>
          </a:p>
        </p:txBody>
      </p:sp>
      <p:sp>
        <p:nvSpPr>
          <p:cNvPr id="60419" name="TextBox 1"/>
          <p:cNvSpPr txBox="1">
            <a:spLocks noChangeArrowheads="1"/>
          </p:cNvSpPr>
          <p:nvPr/>
        </p:nvSpPr>
        <p:spPr bwMode="auto">
          <a:xfrm>
            <a:off x="0" y="255985"/>
            <a:ext cx="9221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4800">
                <a:solidFill>
                  <a:srgbClr val="FFFF00"/>
                </a:solidFill>
              </a:rPr>
              <a:t>Travel injections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6951"/>
    </mc:Choice>
    <mc:Fallback xmlns="">
      <p:transition spd="slow" advTm="3695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p:txBody>
          <a:bodyPr/>
          <a:lstStyle/>
          <a:p>
            <a:pPr eaLnBrk="1" hangingPunct="1"/>
            <a:endParaRPr lang="en-GB" smtClean="0"/>
          </a:p>
        </p:txBody>
      </p:sp>
      <p:pic>
        <p:nvPicPr>
          <p:cNvPr id="4" name="home heating helplin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23461"/>
    </mc:Choice>
    <mc:Fallback xmlns="">
      <p:transition spd="slow" advTm="2346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14448" objId="4"/>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p:txBody>
          <a:bodyPr/>
          <a:lstStyle/>
          <a:p>
            <a:pPr eaLnBrk="1" hangingPunct="1"/>
            <a:endParaRPr lang="en-GB" smtClean="0"/>
          </a:p>
        </p:txBody>
      </p:sp>
      <p:pic>
        <p:nvPicPr>
          <p:cNvPr id="6" name="bowel cancer 1.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0" y="0"/>
            <a:ext cx="9170988" cy="5143500"/>
          </a:xfrm>
        </p:spPr>
      </p:pic>
    </p:spTree>
  </p:cSld>
  <p:clrMapOvr>
    <a:masterClrMapping/>
  </p:clrMapOvr>
  <mc:AlternateContent xmlns:mc="http://schemas.openxmlformats.org/markup-compatibility/2006" xmlns:p14="http://schemas.microsoft.com/office/powerpoint/2010/main">
    <mc:Choice Requires="p14">
      <p:transition spd="slow" p14:dur="2000" advTm="39024"/>
    </mc:Choice>
    <mc:Fallback xmlns="">
      <p:transition spd="slow" advTm="39024"/>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extLst mod="1">
    <p:ext uri="{E180D4A7-C9FB-4DFB-919C-405C955672EB}">
      <p14:showEvtLst xmlns:p14="http://schemas.microsoft.com/office/powerpoint/2010/main">
        <p14:playEvt time="2000" objId="6"/>
        <p14:stopEvt time="29416" objId="6"/>
      </p14:showEvt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2"/>
          <p:cNvSpPr>
            <a:spLocks noGrp="1"/>
          </p:cNvSpPr>
          <p:nvPr>
            <p:ph type="title"/>
          </p:nvPr>
        </p:nvSpPr>
        <p:spPr/>
        <p:txBody>
          <a:bodyPr/>
          <a:lstStyle/>
          <a:p>
            <a:pPr eaLnBrk="1" hangingPunct="1"/>
            <a:endParaRPr lang="en-GB" smtClean="0"/>
          </a:p>
        </p:txBody>
      </p:sp>
      <p:pic>
        <p:nvPicPr>
          <p:cNvPr id="4" name="swim 4 lif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6350" y="0"/>
            <a:ext cx="9144000" cy="5143500"/>
          </a:xfrm>
        </p:spPr>
      </p:pic>
    </p:spTree>
  </p:cSld>
  <p:clrMapOvr>
    <a:masterClrMapping/>
  </p:clrMapOvr>
  <mc:AlternateContent xmlns:mc="http://schemas.openxmlformats.org/markup-compatibility/2006" xmlns:p14="http://schemas.microsoft.com/office/powerpoint/2010/main">
    <mc:Choice Requires="p14">
      <p:transition spd="slow" p14:dur="2000" advTm="47626"/>
    </mc:Choice>
    <mc:Fallback xmlns="">
      <p:transition spd="slow" advTm="47626"/>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mediacall" presetSubtype="0" fill="hold" nodeType="afterEffect">
                                  <p:stCondLst>
                                    <p:cond delay="200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extLst mod="1">
    <p:ext uri="{E180D4A7-C9FB-4DFB-919C-405C955672EB}">
      <p14:showEvtLst xmlns:p14="http://schemas.microsoft.com/office/powerpoint/2010/main">
        <p14:playEvt time="2000" objId="4"/>
        <p14:stopEvt time="36164" objId="4"/>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4.2"/>
</p:tagLst>
</file>

<file path=ppt/tags/tag2.xml><?xml version="1.0" encoding="utf-8"?>
<p:tagLst xmlns:a="http://schemas.openxmlformats.org/drawingml/2006/main" xmlns:r="http://schemas.openxmlformats.org/officeDocument/2006/relationships" xmlns:p="http://schemas.openxmlformats.org/presentationml/2006/main">
  <p:tag name="TIMING" val="|9.9|2.7|3.7|6.7"/>
</p:tagLst>
</file>

<file path=ppt/tags/tag3.xml><?xml version="1.0" encoding="utf-8"?>
<p:tagLst xmlns:a="http://schemas.openxmlformats.org/drawingml/2006/main" xmlns:r="http://schemas.openxmlformats.org/officeDocument/2006/relationships" xmlns:p="http://schemas.openxmlformats.org/presentationml/2006/main">
  <p:tag name="TIMING" val="|5.8|12.9|6.3|11.5"/>
</p:tagLst>
</file>

<file path=ppt/tags/tag4.xml><?xml version="1.0" encoding="utf-8"?>
<p:tagLst xmlns:a="http://schemas.openxmlformats.org/drawingml/2006/main" xmlns:r="http://schemas.openxmlformats.org/officeDocument/2006/relationships" xmlns:p="http://schemas.openxmlformats.org/presentationml/2006/main">
  <p:tag name="TIMING" val="|7.2|11.7|10.1"/>
</p:tagLst>
</file>

<file path=ppt/tags/tag5.xml><?xml version="1.0" encoding="utf-8"?>
<p:tagLst xmlns:a="http://schemas.openxmlformats.org/drawingml/2006/main" xmlns:r="http://schemas.openxmlformats.org/officeDocument/2006/relationships" xmlns:p="http://schemas.openxmlformats.org/presentationml/2006/main">
  <p:tag name="TIMING" val="|1.6|2.7|5.6|2.1"/>
</p:tagLst>
</file>

<file path=ppt/tags/tag6.xml><?xml version="1.0" encoding="utf-8"?>
<p:tagLst xmlns:a="http://schemas.openxmlformats.org/drawingml/2006/main" xmlns:r="http://schemas.openxmlformats.org/officeDocument/2006/relationships" xmlns:p="http://schemas.openxmlformats.org/presentationml/2006/main">
  <p:tag name="TIMING" val="|5.9|7.4|6.5"/>
</p:tagLst>
</file>

<file path=ppt/tags/tag7.xml><?xml version="1.0" encoding="utf-8"?>
<p:tagLst xmlns:a="http://schemas.openxmlformats.org/drawingml/2006/main" xmlns:r="http://schemas.openxmlformats.org/officeDocument/2006/relationships" xmlns:p="http://schemas.openxmlformats.org/presentationml/2006/main">
  <p:tag name="TIMING" val="|4.5"/>
</p:tagLst>
</file>

<file path=ppt/tags/tag8.xml><?xml version="1.0" encoding="utf-8"?>
<p:tagLst xmlns:a="http://schemas.openxmlformats.org/drawingml/2006/main" xmlns:r="http://schemas.openxmlformats.org/officeDocument/2006/relationships" xmlns:p="http://schemas.openxmlformats.org/presentationml/2006/main">
  <p:tag name="TIMING" val="|7|4.3|9.1"/>
</p:tagLst>
</file>

<file path=ppt/tags/tag9.xml><?xml version="1.0" encoding="utf-8"?>
<p:tagLst xmlns:a="http://schemas.openxmlformats.org/drawingml/2006/main" xmlns:r="http://schemas.openxmlformats.org/officeDocument/2006/relationships" xmlns:p="http://schemas.openxmlformats.org/presentationml/2006/main">
  <p:tag name="TIMING" val="|7|8.7|8.3"/>
</p:tagLst>
</file>

<file path=ppt/tags/tag10.xml><?xml version="1.0" encoding="utf-8"?>
<p:tagLst xmlns:a="http://schemas.openxmlformats.org/drawingml/2006/main" xmlns:r="http://schemas.openxmlformats.org/officeDocument/2006/relationships" xmlns:p="http://schemas.openxmlformats.org/presentationml/2006/main">
  <p:tag name="TIMING" val="|4.5|5|6.4|17.7"/>
</p:tagLst>
</file>

<file path=ppt/tags/tag11.xml><?xml version="1.0" encoding="utf-8"?>
<p:tagLst xmlns:a="http://schemas.openxmlformats.org/drawingml/2006/main" xmlns:r="http://schemas.openxmlformats.org/officeDocument/2006/relationships" xmlns:p="http://schemas.openxmlformats.org/presentationml/2006/main">
  <p:tag name="TIMING" val="|6|9.1"/>
</p:tagLst>
</file>

<file path=ppt/tags/tag12.xml><?xml version="1.0" encoding="utf-8"?>
<p:tagLst xmlns:a="http://schemas.openxmlformats.org/drawingml/2006/main" xmlns:r="http://schemas.openxmlformats.org/officeDocument/2006/relationships" xmlns:p="http://schemas.openxmlformats.org/presentationml/2006/main">
  <p:tag name="TIMING" val="|2.2|7.7|7.5|7.4"/>
</p:tagLst>
</file>

<file path=ppt/tags/tag13.xml><?xml version="1.0" encoding="utf-8"?>
<p:tagLst xmlns:a="http://schemas.openxmlformats.org/drawingml/2006/main" xmlns:r="http://schemas.openxmlformats.org/officeDocument/2006/relationships" xmlns:p="http://schemas.openxmlformats.org/presentationml/2006/main">
  <p:tag name="TIMING" val="|7|8.7|8.3"/>
</p:tagLst>
</file>

<file path=ppt/tags/tag14.xml><?xml version="1.0" encoding="utf-8"?>
<p:tagLst xmlns:a="http://schemas.openxmlformats.org/drawingml/2006/main" xmlns:r="http://schemas.openxmlformats.org/officeDocument/2006/relationships" xmlns:p="http://schemas.openxmlformats.org/presentationml/2006/main">
  <p:tag name="TIMING" val="|15.1"/>
</p:tagLst>
</file>

<file path=ppt/tags/tag15.xml><?xml version="1.0" encoding="utf-8"?>
<p:tagLst xmlns:a="http://schemas.openxmlformats.org/drawingml/2006/main" xmlns:r="http://schemas.openxmlformats.org/officeDocument/2006/relationships" xmlns:p="http://schemas.openxmlformats.org/presentationml/2006/main">
  <p:tag name="TIMING" val="|7.7"/>
</p:tagLst>
</file>

<file path=ppt/tags/tag16.xml><?xml version="1.0" encoding="utf-8"?>
<p:tagLst xmlns:a="http://schemas.openxmlformats.org/drawingml/2006/main" xmlns:r="http://schemas.openxmlformats.org/officeDocument/2006/relationships" xmlns:p="http://schemas.openxmlformats.org/presentationml/2006/main">
  <p:tag name="TIMING" val="|2.5|7|8.9"/>
</p:tagLst>
</file>

<file path=ppt/tags/tag17.xml><?xml version="1.0" encoding="utf-8"?>
<p:tagLst xmlns:a="http://schemas.openxmlformats.org/drawingml/2006/main" xmlns:r="http://schemas.openxmlformats.org/officeDocument/2006/relationships" xmlns:p="http://schemas.openxmlformats.org/presentationml/2006/main">
  <p:tag name="TIMING" val="|4.5|4.6|21.8"/>
</p:tagLst>
</file>

<file path=ppt/tags/tag18.xml><?xml version="1.0" encoding="utf-8"?>
<p:tagLst xmlns:a="http://schemas.openxmlformats.org/drawingml/2006/main" xmlns:r="http://schemas.openxmlformats.org/officeDocument/2006/relationships" xmlns:p="http://schemas.openxmlformats.org/presentationml/2006/main">
  <p:tag name="TIMING" val="|4|15.4|8.9|6.4|5"/>
</p:tagLst>
</file>

<file path=ppt/tags/tag19.xml><?xml version="1.0" encoding="utf-8"?>
<p:tagLst xmlns:a="http://schemas.openxmlformats.org/drawingml/2006/main" xmlns:r="http://schemas.openxmlformats.org/officeDocument/2006/relationships" xmlns:p="http://schemas.openxmlformats.org/presentationml/2006/main">
  <p:tag name="TIMING" val="|4.7|7.8|6.5|3.4|8.5"/>
</p:tagLst>
</file>

<file path=ppt/tags/tag20.xml><?xml version="1.0" encoding="utf-8"?>
<p:tagLst xmlns:a="http://schemas.openxmlformats.org/drawingml/2006/main" xmlns:r="http://schemas.openxmlformats.org/officeDocument/2006/relationships" xmlns:p="http://schemas.openxmlformats.org/presentationml/2006/main">
  <p:tag name="TIMING" val="|3.8|7.8"/>
</p:tagLst>
</file>

<file path=ppt/tags/tag21.xml><?xml version="1.0" encoding="utf-8"?>
<p:tagLst xmlns:a="http://schemas.openxmlformats.org/drawingml/2006/main" xmlns:r="http://schemas.openxmlformats.org/officeDocument/2006/relationships" xmlns:p="http://schemas.openxmlformats.org/presentationml/2006/main">
  <p:tag name="TIMING" val="|11.3|8.7|9.3"/>
</p:tagLst>
</file>

<file path=ppt/tags/tag22.xml><?xml version="1.0" encoding="utf-8"?>
<p:tagLst xmlns:a="http://schemas.openxmlformats.org/drawingml/2006/main" xmlns:r="http://schemas.openxmlformats.org/officeDocument/2006/relationships" xmlns:p="http://schemas.openxmlformats.org/presentationml/2006/main">
  <p:tag name="TIMING" val="|2.3|5|6.3|9.4"/>
</p:tagLst>
</file>

<file path=ppt/tags/tag23.xml><?xml version="1.0" encoding="utf-8"?>
<p:tagLst xmlns:a="http://schemas.openxmlformats.org/drawingml/2006/main" xmlns:r="http://schemas.openxmlformats.org/officeDocument/2006/relationships" xmlns:p="http://schemas.openxmlformats.org/presentationml/2006/main">
  <p:tag name="TIMING" val="|13.1"/>
</p:tagLst>
</file>

<file path=ppt/tags/tag24.xml><?xml version="1.0" encoding="utf-8"?>
<p:tagLst xmlns:a="http://schemas.openxmlformats.org/drawingml/2006/main" xmlns:r="http://schemas.openxmlformats.org/officeDocument/2006/relationships" xmlns:p="http://schemas.openxmlformats.org/presentationml/2006/main">
  <p:tag name="TIMING" val="|6.8|7.5|8.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docProps/app.xml><?xml version="1.0" encoding="utf-8"?>
<Properties xmlns="http://schemas.openxmlformats.org/officeDocument/2006/extended-properties" xmlns:vt="http://schemas.openxmlformats.org/officeDocument/2006/docPropsVTypes">
  <Template/>
  <TotalTime>841</TotalTime>
  <Words>1878</Words>
  <Application>Microsoft Office PowerPoint</Application>
  <PresentationFormat>On-screen Show (16:9)</PresentationFormat>
  <Paragraphs>182</Paragraphs>
  <Slides>42</Slides>
  <Notes>21</Notes>
  <HiddenSlides>0</HiddenSlides>
  <MMClips>16</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42</vt:i4>
      </vt:variant>
    </vt:vector>
  </HeadingPairs>
  <TitlesOfParts>
    <vt:vector size="51" baseType="lpstr">
      <vt:lpstr>Arial</vt:lpstr>
      <vt:lpstr>Calibri</vt:lpstr>
      <vt:lpstr>Garamond</vt:lpstr>
      <vt:lpstr>Tahoma</vt:lpstr>
      <vt:lpstr>Tunga</vt:lpstr>
      <vt:lpstr>Wingdings</vt:lpstr>
      <vt:lpstr>BlackTie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Antibiotics</dc:title>
  <dc:creator>RammyPC</dc:creator>
  <cp:lastModifiedBy>Ramesh Mehay</cp:lastModifiedBy>
  <cp:revision>102</cp:revision>
  <dcterms:created xsi:type="dcterms:W3CDTF">2012-06-30T11:44:17Z</dcterms:created>
  <dcterms:modified xsi:type="dcterms:W3CDTF">2013-10-07T14:48:49Z</dcterms:modified>
</cp:coreProperties>
</file>