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22" r:id="rId2"/>
    <p:sldId id="315" r:id="rId3"/>
    <p:sldId id="290" r:id="rId4"/>
    <p:sldId id="327" r:id="rId5"/>
    <p:sldId id="281" r:id="rId6"/>
    <p:sldId id="341" r:id="rId7"/>
    <p:sldId id="374" r:id="rId8"/>
    <p:sldId id="302" r:id="rId9"/>
    <p:sldId id="318" r:id="rId10"/>
    <p:sldId id="375" r:id="rId11"/>
    <p:sldId id="304" r:id="rId12"/>
    <p:sldId id="305" r:id="rId13"/>
    <p:sldId id="298" r:id="rId14"/>
    <p:sldId id="324" r:id="rId15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66FF"/>
    <a:srgbClr val="66CCFF"/>
    <a:srgbClr val="11D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76758" autoAdjust="0"/>
  </p:normalViewPr>
  <p:slideViewPr>
    <p:cSldViewPr>
      <p:cViewPr varScale="1">
        <p:scale>
          <a:sx n="110" d="100"/>
          <a:sy n="110" d="100"/>
        </p:scale>
        <p:origin x="157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09ACA8B-1299-4C9A-B979-E71091993554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3B5A9F-7662-4DB9-A38F-15A05C51F9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79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3B5A9F-7662-4DB9-A38F-15A05C51F9F8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43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3B5A9F-7662-4DB9-A38F-15A05C51F9F8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9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3B5A9F-7662-4DB9-A38F-15A05C51F9F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78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3B5A9F-7662-4DB9-A38F-15A05C51F9F8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790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369DB5BF-5DB3-4B84-8224-A9A4C06C268D}" type="slidenum">
              <a:rPr lang="en-GB" smtClean="0"/>
              <a:pPr eaLnBrk="1" hangingPunct="1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74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20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194323"/>
            <a:ext cx="9144000" cy="11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4600" y="1771650"/>
            <a:ext cx="4114800" cy="845344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pPr algn="ctr">
              <a:spcBef>
                <a:spcPts val="400"/>
              </a:spcBef>
              <a:defRPr/>
            </a:pPr>
            <a:endParaRPr lang="en-US" b="1" cap="all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2284095"/>
            <a:ext cx="4013200" cy="321469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1798320"/>
            <a:ext cx="4013200" cy="44958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/>
            </a:lvl1pPr>
          </a:lstStyle>
          <a:p>
            <a:pPr>
              <a:defRPr/>
            </a:pPr>
            <a:fld id="{8CCA050A-BC6E-43F7-AD11-8F16C7A52DFC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8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147CA-B08A-4D00-B3B8-5FA0ADB3CD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67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1515618"/>
            <a:ext cx="8229600" cy="3056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1E4FD-8465-4802-A2FF-F94CAD1FB473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C11E5-D065-42EB-83F9-EAA8FD2488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41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42035"/>
            <a:ext cx="9144000" cy="2201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940844"/>
            <a:ext cx="9144000" cy="119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4600" y="2526507"/>
            <a:ext cx="4114800" cy="845344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pPr algn="ctr">
              <a:spcBef>
                <a:spcPts val="400"/>
              </a:spcBef>
              <a:defRPr/>
            </a:pPr>
            <a:endParaRPr lang="en-US" b="1" cap="all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3" y="2525435"/>
            <a:ext cx="4085897" cy="530116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bIns="0" anchor="b"/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3" y="3063433"/>
            <a:ext cx="4106917" cy="297821"/>
          </a:xfrm>
        </p:spPr>
        <p:txBody>
          <a:bodyPr tIns="0" anchor="t" anchorCtr="0"/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C3AD9-6FC5-40CA-A411-AB81012F1827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1FCB5-6DC9-48F7-B682-6ABC715E730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83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1515618"/>
            <a:ext cx="4023360" cy="30038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1515618"/>
            <a:ext cx="4023360" cy="30038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31890-F0FE-4C55-95ED-03157338343B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0F866-2424-4855-B6DA-0522A2D8E7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78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114550"/>
            <a:ext cx="4023360" cy="24071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112264"/>
            <a:ext cx="4023360" cy="24071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15618"/>
            <a:ext cx="4023360" cy="528066"/>
          </a:xfrm>
          <a:noFill/>
          <a:ln w="98425" cmpd="thinThick"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1515618"/>
            <a:ext cx="4023360" cy="528066"/>
          </a:xfrm>
          <a:noFill/>
          <a:ln w="98425" cmpd="thinThick">
            <a:noFill/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46632-3907-4A85-BFE3-7B15AF7520C5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D8BD0-990A-4225-B31F-868489A556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32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24100-B56C-4CDA-AA5A-979756BF1C3F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2E132-8625-409B-AA0C-FB8ABC4617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20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71CB7-390C-4912-A278-9EA33E56E31A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1A004-C9B4-46B5-9A48-C91F28FD8D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8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435894"/>
            <a:ext cx="6172200" cy="26331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4135374"/>
            <a:ext cx="5669280" cy="411480"/>
          </a:xfrm>
        </p:spPr>
        <p:txBody>
          <a:bodyPr t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7D5C-C2FF-4E69-B574-138076A565B5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C3174-7C73-42FC-906A-409D30FB99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26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1520188"/>
            <a:ext cx="5439582" cy="2447813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anchor="ctr" anchorCtr="0"/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4137660"/>
            <a:ext cx="5669280" cy="411480"/>
          </a:xfrm>
        </p:spPr>
        <p:txBody>
          <a:bodyPr tIns="0" bIns="0" anchor="ctr" anchorCtr="0"/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731520"/>
            <a:ext cx="4114800" cy="5257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AB589-672D-46F1-B4E0-66405FDC59DB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EB1E6-856F-4D5C-9181-07A11E3917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344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344D-D0B9-4922-AD2C-83F3D7AD7C15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099B6-2AB4-455C-876E-DF447D8718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7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5400000">
            <a:off x="5124451" y="2571354"/>
            <a:ext cx="5143500" cy="3175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hidden">
          <a:xfrm>
            <a:off x="0" y="0"/>
            <a:ext cx="76962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629400" cy="3771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685801"/>
            <a:ext cx="926980" cy="3771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E858-C8A5-4C36-91AC-330E9160D8EE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7BFBD-D4D2-45D1-9A0E-66E56E210B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58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002507"/>
            <a:ext cx="9144000" cy="4140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5"/>
            <a:ext cx="8229600" cy="308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04788"/>
            <a:ext cx="3181350" cy="2190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23AD0B9-74B7-472C-A862-0BE0ECF16CFD}" type="datetimeFigureOut">
              <a:rPr lang="en-GB"/>
              <a:pPr>
                <a:defRPr/>
              </a:pPr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4864894"/>
            <a:ext cx="6248400" cy="219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4629150"/>
            <a:ext cx="1066800" cy="2286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DE7770-F487-441E-B596-311B086C7A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998935"/>
            <a:ext cx="9144000" cy="1190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731044"/>
            <a:ext cx="4114800" cy="526256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93" r:id="rId1"/>
    <p:sldLayoutId id="2147484164" r:id="rId2"/>
    <p:sldLayoutId id="2147484194" r:id="rId3"/>
    <p:sldLayoutId id="2147484165" r:id="rId4"/>
    <p:sldLayoutId id="2147484166" r:id="rId5"/>
    <p:sldLayoutId id="2147484167" r:id="rId6"/>
    <p:sldLayoutId id="2147484195" r:id="rId7"/>
    <p:sldLayoutId id="2147484168" r:id="rId8"/>
    <p:sldLayoutId id="2147484169" r:id="rId9"/>
    <p:sldLayoutId id="2147484170" r:id="rId10"/>
    <p:sldLayoutId id="2147484196" r:id="rId11"/>
  </p:sldLayoutIdLst>
  <p:txStyles>
    <p:titleStyle>
      <a:lvl1pPr algn="ctr" rtl="0" eaLnBrk="0" fontAlgn="base" hangingPunct="0">
        <a:spcBef>
          <a:spcPts val="400"/>
        </a:spcBef>
        <a:spcAft>
          <a:spcPct val="0"/>
        </a:spcAft>
        <a:defRPr b="1" kern="1200" cap="all">
          <a:solidFill>
            <a:srgbClr val="404040"/>
          </a:solidFill>
          <a:latin typeface="+mj-lt"/>
          <a:ea typeface="+mj-ea"/>
          <a:cs typeface="Tunga" pitchFamily="2"/>
        </a:defRPr>
      </a:lvl1pPr>
      <a:lvl2pPr algn="ctr" rtl="0" eaLnBrk="0" fontAlgn="base" hangingPunct="0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2pPr>
      <a:lvl3pPr algn="ctr" rtl="0" eaLnBrk="0" fontAlgn="base" hangingPunct="0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3pPr>
      <a:lvl4pPr algn="ctr" rtl="0" eaLnBrk="0" fontAlgn="base" hangingPunct="0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4pPr>
      <a:lvl5pPr algn="ctr" rtl="0" eaLnBrk="0" fontAlgn="base" hangingPunct="0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5pPr>
      <a:lvl6pPr marL="4572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6pPr>
      <a:lvl7pPr marL="9144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7pPr>
      <a:lvl8pPr marL="13716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8pPr>
      <a:lvl9pPr marL="1828800" algn="ctr" rtl="0" fontAlgn="base">
        <a:spcBef>
          <a:spcPts val="400"/>
        </a:spcBef>
        <a:spcAft>
          <a:spcPct val="0"/>
        </a:spcAft>
        <a:defRPr b="1">
          <a:solidFill>
            <a:srgbClr val="404040"/>
          </a:solidFill>
          <a:latin typeface="Garamond" pitchFamily="18" charset="0"/>
          <a:cs typeface="Tunga" pitchFamily="34" charset="0"/>
        </a:defRPr>
      </a:lvl9pPr>
    </p:titleStyle>
    <p:bodyStyle>
      <a:lvl1pPr marL="342900" indent="-342900" algn="ctr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defRPr sz="2000" kern="1200" spc="3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742950" indent="-285750" algn="ctr" rtl="0" eaLnBrk="0" fontAlgn="base" hangingPunct="0">
        <a:spcBef>
          <a:spcPts val="1200"/>
        </a:spcBef>
        <a:spcAft>
          <a:spcPct val="0"/>
        </a:spcAft>
        <a:buClr>
          <a:schemeClr val="accent1"/>
        </a:buClr>
        <a:defRPr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1143000" indent="-228600" algn="ctr" rtl="0" eaLnBrk="0" fontAlgn="base" hangingPunct="0">
        <a:spcBef>
          <a:spcPts val="1200"/>
        </a:spcBef>
        <a:spcAft>
          <a:spcPct val="0"/>
        </a:spcAft>
        <a:buClr>
          <a:schemeClr val="accent1"/>
        </a:buClr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1600200" indent="-228600" algn="ctr" rtl="0" eaLnBrk="0" fontAlgn="base" hangingPunct="0">
        <a:spcBef>
          <a:spcPts val="1200"/>
        </a:spcBef>
        <a:spcAft>
          <a:spcPct val="0"/>
        </a:spcAft>
        <a:buClr>
          <a:schemeClr val="accent1"/>
        </a:buClr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2057400" indent="-228600" algn="ctr" rtl="0" eaLnBrk="0" fontAlgn="base" hangingPunct="0">
        <a:spcBef>
          <a:spcPts val="1200"/>
        </a:spcBef>
        <a:spcAft>
          <a:spcPct val="0"/>
        </a:spcAft>
        <a:buClr>
          <a:schemeClr val="accent1"/>
        </a:buClr>
        <a:defRPr sz="14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s.uk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hyperlink" Target="http://www.nhs.uk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72842"/>
            <a:ext cx="9144000" cy="25919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0" y="255985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*Welcome to Ashcroft Surgery*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30699"/>
            <a:ext cx="7488832" cy="14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1"/>
    </mc:Choice>
    <mc:Fallback>
      <p:transition spd="slow" advTm="183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-93759" y="483518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Winter is coming…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5" y="1924050"/>
            <a:ext cx="9220200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600" dirty="0">
                <a:solidFill>
                  <a:schemeClr val="bg1"/>
                </a:solidFill>
              </a:rPr>
              <a:t>and there’s things you can do</a:t>
            </a:r>
          </a:p>
          <a:p>
            <a:pPr algn="ctr">
              <a:defRPr/>
            </a:pPr>
            <a:endParaRPr lang="en-GB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GB" sz="2600" dirty="0"/>
          </a:p>
          <a:p>
            <a:pPr marL="1166813" indent="-457200">
              <a:buFontTx/>
              <a:buAutoNum type="arabicPeriod"/>
              <a:tabLst>
                <a:tab pos="1163638" algn="l"/>
              </a:tabLst>
              <a:defRPr/>
            </a:pPr>
            <a:r>
              <a:rPr lang="en-GB" sz="2600" dirty="0"/>
              <a:t>Help us to help you </a:t>
            </a:r>
          </a:p>
          <a:p>
            <a:pPr marL="1166813" indent="-457200">
              <a:buFontTx/>
              <a:buAutoNum type="arabicPeriod"/>
              <a:tabLst>
                <a:tab pos="1163638" algn="l"/>
              </a:tabLst>
              <a:defRPr/>
            </a:pPr>
            <a:r>
              <a:rPr lang="en-GB" sz="2600" dirty="0"/>
              <a:t>Save valuable GP appointments for others who really need them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70"/>
    </mc:Choice>
    <mc:Fallback>
      <p:transition spd="slow" advTm="13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764" y="1006078"/>
            <a:ext cx="9139237" cy="4137422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1200"/>
              </a:spcAft>
              <a:defRPr/>
            </a:pPr>
            <a:r>
              <a:rPr lang="en-GB" sz="3200" dirty="0">
                <a:solidFill>
                  <a:srgbClr val="66CCFF"/>
                </a:solidFill>
                <a:latin typeface="Arial" pitchFamily="34" charset="0"/>
                <a:cs typeface="Arial" pitchFamily="34" charset="0"/>
              </a:rPr>
              <a:t>but there are things you can do</a:t>
            </a:r>
          </a:p>
          <a:p>
            <a:pPr algn="just" eaLnBrk="1" fontAlgn="auto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Winter illnesses like coughs, colds, sore throats and upset stomachs are common</a:t>
            </a:r>
          </a:p>
          <a:p>
            <a:pPr algn="just" eaLnBrk="1" fontAlgn="auto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The good news is that they can easily be treated at home with simple medication available from the chemist.</a:t>
            </a:r>
          </a:p>
          <a:p>
            <a:pPr algn="just" eaLnBrk="1" fontAlgn="auto" hangingPunct="1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Go to you local pharmacist to get advice on what to get in advance. 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(no GP appointment nor prescription required)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0" y="255985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You can’t change the weather…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606"/>
    </mc:Choice>
    <mc:Fallback>
      <p:transition spd="slow" advTm="28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491630"/>
            <a:ext cx="9144000" cy="365187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Paracetamol (for pain relief)</a:t>
            </a:r>
          </a:p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Cough &amp; Sore throat remedies</a:t>
            </a:r>
          </a:p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First aid kit</a:t>
            </a:r>
          </a:p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Upset stomach treatment</a:t>
            </a:r>
          </a:p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Rehydration treatment</a:t>
            </a:r>
          </a:p>
          <a:p>
            <a:pPr marL="1627188" indent="-457200" algn="just" eaLnBrk="1" hangingPunct="1">
              <a:buFont typeface="+mj-lt"/>
              <a:buAutoNum type="arabicPeriod"/>
              <a:defRPr/>
            </a:pPr>
            <a:r>
              <a:rPr lang="en-GB" sz="2400" dirty="0">
                <a:latin typeface="Arial" charset="0"/>
                <a:cs typeface="Arial" charset="0"/>
              </a:rPr>
              <a:t>Heartburn &amp; Indigestion treatment</a:t>
            </a:r>
          </a:p>
        </p:txBody>
      </p:sp>
      <p:sp>
        <p:nvSpPr>
          <p:cNvPr id="68611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3600" dirty="0">
                <a:solidFill>
                  <a:srgbClr val="FFFF00"/>
                </a:solidFill>
              </a:rPr>
              <a:t>Winter medication cabinet essentials include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37"/>
    </mc:Choice>
    <mc:Fallback>
      <p:transition spd="slow" advTm="237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226" y="1347614"/>
            <a:ext cx="9121775" cy="3795886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Having these winter essentials will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Save you time and help you feel better quicker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And help save the NHS much needed resources</a:t>
            </a:r>
            <a:endParaRPr lang="en-GB" sz="3000" dirty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0" y="255985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Go and get these winter essentials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98"/>
    </mc:Choice>
    <mc:Fallback>
      <p:transition spd="slow" advTm="16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491630"/>
            <a:ext cx="9144000" cy="365187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Can offer your advice and guidance on these things</a:t>
            </a:r>
          </a:p>
          <a:p>
            <a:pPr marL="0" indent="0" algn="just"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You do not need an appointment to see them</a:t>
            </a:r>
          </a:p>
          <a:p>
            <a:pPr marL="0" indent="0" algn="just"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Pharmacists are available on every high street and in many supermarkets.   Many are open evenings and weekends.</a:t>
            </a:r>
          </a:p>
          <a:p>
            <a:pPr marL="0" indent="0" algn="just"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Many are open evenings and weekends.   Find your nearest one via the NHS website: </a:t>
            </a:r>
            <a:r>
              <a:rPr lang="en-GB" sz="2400" dirty="0">
                <a:latin typeface="Arial" charset="0"/>
                <a:cs typeface="Arial" charset="0"/>
                <a:hlinkClick r:id="rId3"/>
              </a:rPr>
              <a:t>www.nhs.uk</a:t>
            </a:r>
            <a:r>
              <a:rPr lang="en-GB" sz="2400" dirty="0">
                <a:latin typeface="Arial" charset="0"/>
                <a:cs typeface="Arial" charset="0"/>
              </a:rPr>
              <a:t> </a:t>
            </a:r>
            <a:endParaRPr lang="en-GB" sz="2400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0243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Your local pharmacist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19"/>
    </mc:Choice>
    <mc:Fallback>
      <p:transition spd="slow" advTm="24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06078"/>
            <a:ext cx="9144000" cy="413742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spcAft>
                <a:spcPts val="1200"/>
              </a:spcAft>
              <a:defRPr/>
            </a:pPr>
            <a:r>
              <a:rPr lang="en-GB" sz="2400" i="1" dirty="0">
                <a:latin typeface="Arial" charset="0"/>
                <a:cs typeface="Arial" charset="0"/>
              </a:rPr>
              <a:t>Call 111 instead of the GP surgery</a:t>
            </a: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66CCFF"/>
                </a:solidFill>
                <a:latin typeface="Arial" charset="0"/>
                <a:cs typeface="Arial" charset="0"/>
              </a:rPr>
              <a:t>NHS 111 is more than a helpline. </a:t>
            </a:r>
            <a:r>
              <a:rPr lang="en-GB" sz="2400" dirty="0">
                <a:latin typeface="Arial" charset="0"/>
                <a:cs typeface="Arial" charset="0"/>
              </a:rPr>
              <a:t> </a:t>
            </a:r>
            <a:endParaRPr lang="en-GB" sz="24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  <a:cs typeface="Arial" charset="0"/>
              </a:rPr>
              <a:t>Call 111 to speak to a fully trained advisor</a:t>
            </a:r>
            <a:r>
              <a:rPr lang="en-GB" sz="2400" dirty="0">
                <a:latin typeface="Arial" charset="0"/>
                <a:cs typeface="Arial" charset="0"/>
              </a:rPr>
              <a:t> </a:t>
            </a: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92D050"/>
                </a:solidFill>
                <a:latin typeface="Arial" charset="0"/>
                <a:cs typeface="Arial" charset="0"/>
              </a:rPr>
              <a:t>They can connect you to a nurse, emergency dentist or even a GP and offer face-to-face appointments if they think you need one. </a:t>
            </a:r>
            <a:endParaRPr lang="en-GB" sz="2400" dirty="0">
              <a:latin typeface="Arial" charset="0"/>
              <a:cs typeface="Arial" charset="0"/>
            </a:endParaRP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66FF"/>
                </a:solidFill>
                <a:latin typeface="Arial" charset="0"/>
                <a:cs typeface="Arial" charset="0"/>
              </a:rPr>
              <a:t>They can also assess and see if you need an ambulance, and they will send one.</a:t>
            </a: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You can also call 1 1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554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771"/>
    </mc:Choice>
    <mc:Fallback>
      <p:transition spd="slow" advTm="28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31590"/>
            <a:ext cx="9144000" cy="4011910"/>
          </a:xfrm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defRPr/>
            </a:pPr>
            <a:endParaRPr lang="en-GB" sz="18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If you have a problem which is not an emergency or you are unsure as to whether it is, the </a:t>
            </a:r>
            <a:r>
              <a:rPr lang="en-GB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call 111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service will help you.  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You can also call them if you want some health advice about something – </a:t>
            </a:r>
            <a:r>
              <a:rPr lang="en-GB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even if it is not urgent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GB" sz="1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Please try not go to </a:t>
            </a:r>
            <a:r>
              <a:rPr lang="en-GB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Accident &amp; Emergency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unless you are involved in a bad </a:t>
            </a:r>
            <a:r>
              <a:rPr lang="en-GB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accident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or</a:t>
            </a:r>
            <a:r>
              <a:rPr lang="en-GB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emergency.</a:t>
            </a: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Call 1 1 1  </a:t>
            </a:r>
            <a:r>
              <a:rPr lang="en-GB" sz="4800" dirty="0"/>
              <a:t>is open 24 hours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61"/>
    </mc:Choice>
    <mc:Fallback>
      <p:transition spd="slow" advTm="23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06078"/>
            <a:ext cx="9144000" cy="413742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spcAft>
                <a:spcPts val="1200"/>
              </a:spcAft>
              <a:defRPr/>
            </a:pPr>
            <a:r>
              <a:rPr lang="en-GB" sz="2400" dirty="0">
                <a:solidFill>
                  <a:srgbClr val="FF6600"/>
                </a:solidFill>
                <a:latin typeface="Arial" charset="0"/>
                <a:cs typeface="Arial" charset="0"/>
              </a:rPr>
              <a:t>Please, think twice before you ring 999 or go to A&amp;E.   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If you’re in a bad way – by all means, go there.  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But if you’re problem is less urgent, please think about </a:t>
            </a:r>
            <a:r>
              <a:rPr lang="en-GB" sz="2400" dirty="0">
                <a:solidFill>
                  <a:srgbClr val="92D050"/>
                </a:solidFill>
                <a:latin typeface="Arial" charset="0"/>
                <a:cs typeface="Arial" charset="0"/>
              </a:rPr>
              <a:t>calling 111 </a:t>
            </a:r>
            <a:r>
              <a:rPr lang="en-GB" sz="2400" dirty="0">
                <a:latin typeface="Arial" charset="0"/>
                <a:cs typeface="Arial" charset="0"/>
              </a:rPr>
              <a:t>for urgent advice.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The call 111 service is open 24 hours a day.   </a:t>
            </a:r>
            <a:endParaRPr lang="en-GB" sz="3000" dirty="0">
              <a:latin typeface="Arial" charset="0"/>
              <a:cs typeface="Arial" charset="0"/>
            </a:endParaRPr>
          </a:p>
        </p:txBody>
      </p:sp>
      <p:sp>
        <p:nvSpPr>
          <p:cNvPr id="49155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/>
              <a:t>The </a:t>
            </a:r>
            <a:r>
              <a:rPr lang="en-GB" sz="4800">
                <a:solidFill>
                  <a:srgbClr val="FFFF00"/>
                </a:solidFill>
              </a:rPr>
              <a:t>A &amp; E </a:t>
            </a:r>
            <a:r>
              <a:rPr lang="en-GB" sz="4800"/>
              <a:t>Department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01"/>
    </mc:Choice>
    <mc:Fallback>
      <p:transition spd="slow" advTm="18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06078"/>
            <a:ext cx="9144000" cy="413742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spcAft>
                <a:spcPts val="1200"/>
              </a:spcAft>
              <a:defRPr/>
            </a:pPr>
            <a:r>
              <a:rPr lang="en-GB" sz="2400" i="1" dirty="0">
                <a:latin typeface="Arial" charset="0"/>
                <a:cs typeface="Arial" charset="0"/>
              </a:rPr>
              <a:t> </a:t>
            </a: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66CCFF"/>
                </a:solidFill>
                <a:latin typeface="Arial" charset="0"/>
                <a:cs typeface="Arial" charset="0"/>
              </a:rPr>
              <a:t>Don’t waste GP appointments unnecessarily for small things.</a:t>
            </a:r>
            <a:endParaRPr lang="en-GB" sz="24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  <a:cs typeface="Arial" charset="0"/>
              </a:rPr>
              <a:t>Go to your pharmacist and stock up on winter medication.</a:t>
            </a:r>
            <a:endParaRPr lang="en-GB" sz="2400" dirty="0">
              <a:latin typeface="Arial" charset="0"/>
              <a:cs typeface="Arial" charset="0"/>
            </a:endParaRP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92D050"/>
                </a:solidFill>
                <a:latin typeface="Arial" charset="0"/>
                <a:cs typeface="Arial" charset="0"/>
              </a:rPr>
              <a:t>Use the NHS website for additional advice: </a:t>
            </a:r>
            <a:r>
              <a:rPr lang="en-GB" sz="2400" dirty="0">
                <a:solidFill>
                  <a:srgbClr val="92D050"/>
                </a:solidFill>
                <a:latin typeface="Arial" charset="0"/>
                <a:cs typeface="Arial" charset="0"/>
                <a:hlinkClick r:id="rId4"/>
              </a:rPr>
              <a:t>www.nhs.uk</a:t>
            </a:r>
            <a:r>
              <a:rPr lang="en-GB" sz="2400" dirty="0">
                <a:solidFill>
                  <a:srgbClr val="92D050"/>
                </a:solidFill>
                <a:latin typeface="Arial" charset="0"/>
                <a:cs typeface="Arial" charset="0"/>
              </a:rPr>
              <a:t> </a:t>
            </a:r>
            <a:endParaRPr lang="en-GB" sz="2400" dirty="0">
              <a:latin typeface="Arial" charset="0"/>
              <a:cs typeface="Arial" charset="0"/>
            </a:endParaRPr>
          </a:p>
          <a:p>
            <a:pPr algn="just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66FF"/>
                </a:solidFill>
                <a:latin typeface="Arial" charset="0"/>
                <a:cs typeface="Arial" charset="0"/>
              </a:rPr>
              <a:t>Call 111 and talk to the NHS 111 team rather than the surgery </a:t>
            </a:r>
          </a:p>
        </p:txBody>
      </p:sp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Please help us to help you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0752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87"/>
    </mc:Choice>
    <mc:Fallback>
      <p:transition spd="slow" advTm="20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76" y="1203598"/>
            <a:ext cx="9140825" cy="393990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Home visits are for patients who are </a:t>
            </a: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bed bound</a:t>
            </a:r>
            <a:r>
              <a:rPr lang="en-GB" sz="2400" dirty="0">
                <a:latin typeface="Arial" charset="0"/>
                <a:cs typeface="Arial" charset="0"/>
              </a:rPr>
              <a:t>.  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They are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not </a:t>
            </a:r>
            <a:r>
              <a:rPr lang="en-GB" sz="2400" dirty="0">
                <a:latin typeface="Arial" charset="0"/>
                <a:cs typeface="Arial" charset="0"/>
              </a:rPr>
              <a:t>for patients who simply have no transport.  Try talking to a neighbour or friend with a car or catch the bus.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If you need a home visit, PLEASE call the surgery </a:t>
            </a: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BEFORE 11am</a:t>
            </a:r>
            <a:r>
              <a:rPr lang="en-GB" sz="2400" dirty="0">
                <a:latin typeface="Arial" charset="0"/>
                <a:cs typeface="Arial" charset="0"/>
              </a:rPr>
              <a:t>, so that the Doctor can plan his/her day.  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But do try to come to the surgery -  we can see you quicker and we have all the right equipment here.</a:t>
            </a: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A quick reminder: Home Visits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42"/>
    </mc:Choice>
    <mc:Fallback>
      <p:transition spd="slow" advTm="32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-9525" y="1491631"/>
            <a:ext cx="9153525" cy="365187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defRPr/>
            </a:pPr>
            <a:r>
              <a:rPr lang="en-GB" sz="3000" dirty="0">
                <a:latin typeface="Arial" charset="0"/>
                <a:cs typeface="Arial" charset="0"/>
              </a:rPr>
              <a:t>You may be surprised to hear about the number of patients who request a home visit because they won’t get a bus or taxi or even walk!</a:t>
            </a:r>
          </a:p>
          <a:p>
            <a:pPr marL="0" indent="0" eaLnBrk="1" hangingPunct="1">
              <a:defRPr/>
            </a:pPr>
            <a:endParaRPr lang="en-GB" sz="3000" dirty="0"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r>
              <a:rPr lang="en-GB" sz="3000" dirty="0">
                <a:solidFill>
                  <a:srgbClr val="FF6600"/>
                </a:solidFill>
                <a:latin typeface="Arial" charset="0"/>
                <a:cs typeface="Arial" charset="0"/>
                <a:sym typeface="Wingdings" panose="05000000000000000000" pitchFamily="2" charset="2"/>
              </a:rPr>
              <a:t> </a:t>
            </a:r>
            <a:r>
              <a:rPr lang="en-GB" sz="3000" dirty="0">
                <a:solidFill>
                  <a:srgbClr val="FF6600"/>
                </a:solidFill>
                <a:latin typeface="Arial" charset="0"/>
                <a:cs typeface="Arial" charset="0"/>
              </a:rPr>
              <a:t>Please try to come to the surgery </a:t>
            </a:r>
            <a:r>
              <a:rPr lang="en-GB" sz="3000" dirty="0">
                <a:solidFill>
                  <a:srgbClr val="FF6600"/>
                </a:solidFill>
                <a:latin typeface="Arial" charset="0"/>
                <a:cs typeface="Arial" charset="0"/>
                <a:sym typeface="Wingdings" panose="05000000000000000000" pitchFamily="2" charset="2"/>
              </a:rPr>
              <a:t></a:t>
            </a:r>
            <a:endParaRPr lang="en-GB" sz="3000" dirty="0">
              <a:solidFill>
                <a:srgbClr val="FF66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r>
              <a:rPr lang="en-GB" sz="3000" dirty="0">
                <a:solidFill>
                  <a:srgbClr val="FFFF00"/>
                </a:solidFill>
                <a:latin typeface="Arial" charset="0"/>
                <a:cs typeface="Arial" charset="0"/>
                <a:sym typeface="Wingdings" pitchFamily="2" charset="2"/>
              </a:rPr>
              <a:t>Talk to a relative, friend or neighbour with a car.</a:t>
            </a:r>
            <a:endParaRPr lang="en-GB" sz="3000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53251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A quick reminder: Home Visits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19"/>
    </mc:Choice>
    <mc:Fallback>
      <p:transition spd="slow" advTm="1351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03598"/>
            <a:ext cx="9144000" cy="393990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defRPr/>
            </a:pPr>
            <a:r>
              <a:rPr lang="en-GB" sz="2400" dirty="0">
                <a:latin typeface="Arial" charset="0"/>
                <a:cs typeface="Arial" charset="0"/>
              </a:rPr>
              <a:t>Over 95% of coughs and colds are viruses.</a:t>
            </a:r>
          </a:p>
          <a:p>
            <a:pPr marL="0" indent="0" eaLnBrk="1" hangingPunct="1">
              <a:defRPr/>
            </a:pPr>
            <a:endParaRPr lang="en-GB" sz="1400" dirty="0"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r>
              <a:rPr lang="en-GB" sz="2400" dirty="0">
                <a:latin typeface="Arial" charset="0"/>
                <a:cs typeface="Arial" charset="0"/>
              </a:rPr>
              <a:t>So, if the doctor DOESN’T give you antibiotics for your chestiness, it’s because they think your infection is a virus. </a:t>
            </a:r>
          </a:p>
          <a:p>
            <a:pPr marL="0" indent="0" eaLnBrk="1" hangingPunct="1">
              <a:defRPr/>
            </a:pPr>
            <a:endParaRPr lang="en-GB" sz="1400" dirty="0"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Antibiotics are USELESS against viruses and their side effects can be worse than the virus itself.</a:t>
            </a:r>
          </a:p>
          <a:p>
            <a:pPr marL="0" indent="0" eaLnBrk="1" hangingPunct="1">
              <a:defRPr/>
            </a:pPr>
            <a:endParaRPr lang="en-GB" sz="14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r>
              <a:rPr lang="en-GB" sz="2400" dirty="0">
                <a:latin typeface="Arial" charset="0"/>
                <a:cs typeface="Arial" charset="0"/>
              </a:rPr>
              <a:t>Viruses usually die after 7 days anyway.</a:t>
            </a: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In terms of Antibiotics…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62"/>
    </mc:Choice>
    <mc:Fallback>
      <p:transition spd="slow" advTm="29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06078"/>
            <a:ext cx="9144000" cy="4137422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 eaLnBrk="1" hangingPunct="1">
              <a:spcAft>
                <a:spcPts val="1200"/>
              </a:spcAft>
              <a:defRPr/>
            </a:pPr>
            <a:r>
              <a:rPr lang="en-GB" sz="2400" dirty="0">
                <a:latin typeface="Arial" charset="0"/>
                <a:cs typeface="Arial" charset="0"/>
              </a:rPr>
              <a:t>Did you know that a week’s course of regular antibiotics only costs </a:t>
            </a: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21 pence</a:t>
            </a:r>
            <a:r>
              <a:rPr lang="en-GB" sz="2400" dirty="0">
                <a:latin typeface="Arial" charset="0"/>
                <a:cs typeface="Arial" charset="0"/>
              </a:rPr>
              <a:t>?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So, if a doctor doesn’t give you antibiotics it’s NOT because they want to save money.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It’s because they don’t feel they will help and the side effects might make you worse.</a:t>
            </a:r>
          </a:p>
          <a:p>
            <a:pPr marL="0" indent="0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GB" sz="2400" dirty="0">
                <a:latin typeface="Arial" charset="0"/>
                <a:cs typeface="Arial" charset="0"/>
              </a:rPr>
              <a:t>If we aren’t careful with antibiotics </a:t>
            </a:r>
            <a:r>
              <a:rPr lang="en-GB" sz="2400" dirty="0">
                <a:solidFill>
                  <a:srgbClr val="FFFF00"/>
                </a:solidFill>
                <a:latin typeface="Arial" charset="0"/>
                <a:cs typeface="Arial" charset="0"/>
              </a:rPr>
              <a:t>NOW</a:t>
            </a:r>
            <a:r>
              <a:rPr lang="en-GB" sz="2400" dirty="0">
                <a:latin typeface="Arial" charset="0"/>
                <a:cs typeface="Arial" charset="0"/>
              </a:rPr>
              <a:t>, we will create superbugs that will be difficult to destroy when you’re older </a:t>
            </a:r>
            <a:r>
              <a:rPr lang="en-GB" sz="2400">
                <a:latin typeface="Arial" charset="0"/>
                <a:cs typeface="Arial" charset="0"/>
              </a:rPr>
              <a:t>and when </a:t>
            </a:r>
            <a:r>
              <a:rPr lang="en-GB" sz="2400" dirty="0">
                <a:latin typeface="Arial" charset="0"/>
                <a:cs typeface="Arial" charset="0"/>
              </a:rPr>
              <a:t>your kids are young adults and have kids of their own.</a:t>
            </a: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0" y="255985"/>
            <a:ext cx="9221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4800" dirty="0">
                <a:solidFill>
                  <a:srgbClr val="FFFF00"/>
                </a:solidFill>
              </a:rPr>
              <a:t>In terms of Antibiotics…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55"/>
    </mc:Choice>
    <mc:Fallback>
      <p:transition spd="slow" advTm="36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.4|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5|2.4|2.5|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4.2|4.7|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4.2|3.2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.5|5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4.1|4|4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5.2|6.1|5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4.3|7.1|8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4.8|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</TotalTime>
  <Words>786</Words>
  <Application>Microsoft Office PowerPoint</Application>
  <PresentationFormat>On-screen Show (16:9)</PresentationFormat>
  <Paragraphs>82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Garamond</vt:lpstr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Antibiotics</dc:title>
  <dc:creator>RammyPC</dc:creator>
  <cp:lastModifiedBy>Ramesh Mehay</cp:lastModifiedBy>
  <cp:revision>108</cp:revision>
  <dcterms:created xsi:type="dcterms:W3CDTF">2012-06-30T11:44:17Z</dcterms:created>
  <dcterms:modified xsi:type="dcterms:W3CDTF">2019-11-25T18:25:59Z</dcterms:modified>
</cp:coreProperties>
</file>