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2" autoAdjust="0"/>
  </p:normalViewPr>
  <p:slideViewPr>
    <p:cSldViewPr>
      <p:cViewPr varScale="1">
        <p:scale>
          <a:sx n="73" d="100"/>
          <a:sy n="73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2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numRef>
              <c:f>Sheet1!$A$1:$A$12</c:f>
              <c:numCache>
                <c:formatCode>mmm\-yy</c:formatCode>
                <c:ptCount val="12"/>
                <c:pt idx="0">
                  <c:v>42005</c:v>
                </c:pt>
                <c:pt idx="1">
                  <c:v>42036</c:v>
                </c:pt>
                <c:pt idx="2">
                  <c:v>42064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</c:numCache>
            </c:numRef>
          </c:cat>
          <c:val>
            <c:numRef>
              <c:f>Sheet1!$B$1:$B$12</c:f>
              <c:numCache>
                <c:formatCode>General</c:formatCode>
                <c:ptCount val="12"/>
                <c:pt idx="0">
                  <c:v>10</c:v>
                </c:pt>
                <c:pt idx="1">
                  <c:v>9</c:v>
                </c:pt>
                <c:pt idx="2">
                  <c:v>12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5</c:v>
                </c:pt>
                <c:pt idx="8">
                  <c:v>10</c:v>
                </c:pt>
                <c:pt idx="9">
                  <c:v>2</c:v>
                </c:pt>
                <c:pt idx="10">
                  <c:v>3</c:v>
                </c:pt>
                <c:pt idx="11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3947776"/>
        <c:axId val="81027456"/>
      </c:barChart>
      <c:dateAx>
        <c:axId val="73947776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crossAx val="81027456"/>
        <c:crosses val="autoZero"/>
        <c:auto val="1"/>
        <c:lblOffset val="100"/>
        <c:baseTimeUnit val="months"/>
      </c:dateAx>
      <c:valAx>
        <c:axId val="810274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39477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Apr-14</c:v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Apr-14 </a:t>
                    </a:r>
                  </a:p>
                </c:rich>
              </c:tx>
              <c:showLegendKey val="0"/>
              <c:showVal val="1"/>
              <c:showCatName val="1"/>
              <c:showSerName val="1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Lit>
              <c:ptCount val="1"/>
              <c:pt idx="0">
                <c:v>Dementia reviews</c:v>
              </c:pt>
            </c:strLit>
          </c:cat>
          <c:val>
            <c:numRef>
              <c:f>Sheet1!$A$1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"/>
          <c:order val="1"/>
          <c:tx>
            <c:v>Apr-15</c:v>
          </c:tx>
          <c:invertIfNegative val="0"/>
          <c:dLbls>
            <c:dLbl>
              <c:idx val="0"/>
              <c:layout/>
              <c:showLegendKey val="0"/>
              <c:showVal val="0"/>
              <c:showCatName val="0"/>
              <c:showSerName val="1"/>
              <c:showPercent val="0"/>
              <c:showBubbleSize val="0"/>
            </c:dLbl>
            <c:showLegendKey val="0"/>
            <c:showVal val="0"/>
            <c:showCatName val="1"/>
            <c:showSerName val="0"/>
            <c:showPercent val="0"/>
            <c:showBubbleSize val="0"/>
            <c:showLeaderLines val="0"/>
          </c:dLbls>
          <c:cat>
            <c:strLit>
              <c:ptCount val="1"/>
              <c:pt idx="0">
                <c:v>Dementia reviews</c:v>
              </c:pt>
            </c:strLit>
          </c:cat>
          <c:val>
            <c:numRef>
              <c:f>Sheet1!$B$1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</c:ser>
        <c:ser>
          <c:idx val="2"/>
          <c:order val="2"/>
          <c:invertIfNegative val="0"/>
          <c:cat>
            <c:strLit>
              <c:ptCount val="1"/>
              <c:pt idx="0">
                <c:v>Dementia reviews</c:v>
              </c:pt>
            </c:strLit>
          </c:cat>
          <c:val>
            <c:numRef>
              <c:f>Sheet1!$C$1</c:f>
              <c:numCache>
                <c:formatCode>General</c:formatCode>
                <c:ptCount val="1"/>
              </c:numCache>
            </c:numRef>
          </c:val>
        </c:ser>
        <c:ser>
          <c:idx val="3"/>
          <c:order val="3"/>
          <c:tx>
            <c:v>May-14</c:v>
          </c:tx>
          <c:invertIfNegative val="0"/>
          <c:dLbls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cat>
            <c:strLit>
              <c:ptCount val="1"/>
              <c:pt idx="0">
                <c:v>Dementia reviews</c:v>
              </c:pt>
            </c:strLit>
          </c:cat>
          <c:val>
            <c:numRef>
              <c:f>Sheet1!$D$1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ser>
          <c:idx val="4"/>
          <c:order val="4"/>
          <c:tx>
            <c:v>May-15</c:v>
          </c:tx>
          <c:invertIfNegative val="0"/>
          <c:dLbls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cat>
            <c:strLit>
              <c:ptCount val="1"/>
              <c:pt idx="0">
                <c:v>Dementia reviews</c:v>
              </c:pt>
            </c:strLit>
          </c:cat>
          <c:val>
            <c:numRef>
              <c:f>Sheet1!$E$1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556992"/>
        <c:axId val="81558528"/>
      </c:barChart>
      <c:catAx>
        <c:axId val="81556992"/>
        <c:scaling>
          <c:orientation val="minMax"/>
        </c:scaling>
        <c:delete val="0"/>
        <c:axPos val="b"/>
        <c:majorTickMark val="none"/>
        <c:minorTickMark val="none"/>
        <c:tickLblPos val="nextTo"/>
        <c:crossAx val="81558528"/>
        <c:crosses val="autoZero"/>
        <c:auto val="1"/>
        <c:lblAlgn val="ctr"/>
        <c:lblOffset val="100"/>
        <c:noMultiLvlLbl val="0"/>
      </c:catAx>
      <c:valAx>
        <c:axId val="8155852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81556992"/>
        <c:crosses val="autoZero"/>
        <c:crossBetween val="between"/>
      </c:valAx>
    </c:plotArea>
    <c:legend>
      <c:legendPos val="r"/>
      <c:legendEntry>
        <c:idx val="2"/>
        <c:delete val="1"/>
      </c:legendEntry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B7531-CCBC-45C7-A60C-AE54FFA4E0C0}" type="datetimeFigureOut">
              <a:rPr lang="en-GB" smtClean="0"/>
              <a:t>08/08/2016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00AA9-76A2-4240-BDA6-24EA9316B75C}" type="slidenum">
              <a:rPr lang="en-GB" smtClean="0"/>
              <a:t>‹#›</a:t>
            </a:fld>
            <a:endParaRPr lang="en-GB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B7531-CCBC-45C7-A60C-AE54FFA4E0C0}" type="datetimeFigureOut">
              <a:rPr lang="en-GB" smtClean="0"/>
              <a:t>08/08/2016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00AA9-76A2-4240-BDA6-24EA9316B75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B7531-CCBC-45C7-A60C-AE54FFA4E0C0}" type="datetimeFigureOut">
              <a:rPr lang="en-GB" smtClean="0"/>
              <a:t>08/08/2016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6F00AA9-76A2-4240-BDA6-24EA9316B75C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B7531-CCBC-45C7-A60C-AE54FFA4E0C0}" type="datetimeFigureOut">
              <a:rPr lang="en-GB" smtClean="0"/>
              <a:t>08/08/2016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00AA9-76A2-4240-BDA6-24EA9316B75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B7531-CCBC-45C7-A60C-AE54FFA4E0C0}" type="datetimeFigureOut">
              <a:rPr lang="en-GB" smtClean="0"/>
              <a:t>08/08/2016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00AA9-76A2-4240-BDA6-24EA9316B75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B7531-CCBC-45C7-A60C-AE54FFA4E0C0}" type="datetimeFigureOut">
              <a:rPr lang="en-GB" smtClean="0"/>
              <a:t>08/08/2016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00AA9-76A2-4240-BDA6-24EA9316B75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B7531-CCBC-45C7-A60C-AE54FFA4E0C0}" type="datetimeFigureOut">
              <a:rPr lang="en-GB" smtClean="0"/>
              <a:t>08/08/2016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00AA9-76A2-4240-BDA6-24EA9316B75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B7531-CCBC-45C7-A60C-AE54FFA4E0C0}" type="datetimeFigureOut">
              <a:rPr lang="en-GB" smtClean="0"/>
              <a:t>08/08/2016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00AA9-76A2-4240-BDA6-24EA9316B75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B7531-CCBC-45C7-A60C-AE54FFA4E0C0}" type="datetimeFigureOut">
              <a:rPr lang="en-GB" smtClean="0"/>
              <a:t>08/08/2016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00AA9-76A2-4240-BDA6-24EA9316B75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B7531-CCBC-45C7-A60C-AE54FFA4E0C0}" type="datetimeFigureOut">
              <a:rPr lang="en-GB" smtClean="0"/>
              <a:t>08/08/2016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00AA9-76A2-4240-BDA6-24EA9316B75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B7531-CCBC-45C7-A60C-AE54FFA4E0C0}" type="datetimeFigureOut">
              <a:rPr lang="en-GB" smtClean="0"/>
              <a:t>08/08/2016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00AA9-76A2-4240-BDA6-24EA9316B75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E8B7531-CCBC-45C7-A60C-AE54FFA4E0C0}" type="datetimeFigureOut">
              <a:rPr lang="en-GB" smtClean="0"/>
              <a:t>08/08/2016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6F00AA9-76A2-4240-BDA6-24EA9316B75C}" type="slidenum">
              <a:rPr lang="en-GB" smtClean="0"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980728"/>
            <a:ext cx="7772400" cy="3024336"/>
          </a:xfrm>
        </p:spPr>
        <p:txBody>
          <a:bodyPr>
            <a:normAutofit/>
          </a:bodyPr>
          <a:lstStyle/>
          <a:p>
            <a:r>
              <a:rPr lang="en-GB" sz="5400" dirty="0" smtClean="0"/>
              <a:t>QOF project on Dementia</a:t>
            </a:r>
            <a:br>
              <a:rPr lang="en-GB" sz="5400" dirty="0" smtClean="0"/>
            </a:br>
            <a:endParaRPr lang="en-GB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7624" y="4941168"/>
            <a:ext cx="6400800" cy="936104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By </a:t>
            </a:r>
            <a:r>
              <a:rPr lang="en-GB" dirty="0" err="1" smtClean="0"/>
              <a:t>Raheela</a:t>
            </a:r>
            <a:r>
              <a:rPr lang="en-GB" dirty="0" smtClean="0"/>
              <a:t> and </a:t>
            </a:r>
            <a:r>
              <a:rPr lang="en-GB" dirty="0" err="1" smtClean="0"/>
              <a:t>Kanwal</a:t>
            </a:r>
            <a:endParaRPr lang="en-GB" dirty="0" smtClean="0"/>
          </a:p>
          <a:p>
            <a:r>
              <a:rPr lang="en-GB" smtClean="0"/>
              <a:t>August 2015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5062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Dementia QOF indicators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lvl="0"/>
            <a:r>
              <a:rPr lang="en-GB" b="1" dirty="0"/>
              <a:t>Care plan review </a:t>
            </a:r>
            <a:r>
              <a:rPr lang="en-GB" b="1" dirty="0" smtClean="0"/>
              <a:t>every </a:t>
            </a:r>
            <a:r>
              <a:rPr lang="en-GB" b="1" dirty="0"/>
              <a:t>12 </a:t>
            </a:r>
            <a:r>
              <a:rPr lang="en-GB" b="1" dirty="0" smtClean="0"/>
              <a:t>months </a:t>
            </a:r>
          </a:p>
          <a:p>
            <a:pPr marL="0" lvl="0" indent="0">
              <a:buNone/>
            </a:pPr>
            <a:endParaRPr lang="en-GB" dirty="0" smtClean="0"/>
          </a:p>
          <a:p>
            <a:pPr lvl="0"/>
            <a:r>
              <a:rPr lang="en-GB" dirty="0" smtClean="0"/>
              <a:t>New diagnosis of dementia </a:t>
            </a:r>
          </a:p>
          <a:p>
            <a:pPr marL="0" lvl="0" indent="0">
              <a:buNone/>
            </a:pPr>
            <a:endParaRPr lang="en-GB" dirty="0" smtClean="0"/>
          </a:p>
          <a:p>
            <a:pPr marL="0" lvl="0" indent="0">
              <a:buNone/>
            </a:pPr>
            <a:r>
              <a:rPr lang="en-GB" dirty="0" smtClean="0"/>
              <a:t>FBC</a:t>
            </a:r>
            <a:r>
              <a:rPr lang="en-GB" dirty="0"/>
              <a:t>, calcium, glucose, renal and liver function, vitamin B12 and </a:t>
            </a:r>
            <a:r>
              <a:rPr lang="en-GB" dirty="0" err="1"/>
              <a:t>folate</a:t>
            </a:r>
            <a:r>
              <a:rPr lang="en-GB" dirty="0"/>
              <a:t> </a:t>
            </a:r>
            <a:r>
              <a:rPr lang="en-GB" dirty="0" smtClean="0"/>
              <a:t>recorded within 6m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9879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Aims and Objectives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b="1" dirty="0" smtClean="0"/>
              <a:t>For all dementia reviews</a:t>
            </a:r>
          </a:p>
          <a:p>
            <a:pPr marL="0" lvl="0" indent="0">
              <a:buNone/>
            </a:pPr>
            <a:endParaRPr lang="en-GB" dirty="0" smtClean="0"/>
          </a:p>
          <a:p>
            <a:pPr lvl="0"/>
            <a:r>
              <a:rPr lang="en-GB" dirty="0" smtClean="0"/>
              <a:t>Face </a:t>
            </a:r>
            <a:r>
              <a:rPr lang="en-GB" dirty="0"/>
              <a:t>to face </a:t>
            </a:r>
          </a:p>
          <a:p>
            <a:pPr lvl="0"/>
            <a:r>
              <a:rPr lang="en-GB" dirty="0"/>
              <a:t>In a timely manner </a:t>
            </a:r>
            <a:r>
              <a:rPr lang="en-GB" dirty="0" smtClean="0"/>
              <a:t>throughout the </a:t>
            </a:r>
            <a:r>
              <a:rPr lang="en-GB" dirty="0"/>
              <a:t>year.</a:t>
            </a:r>
          </a:p>
          <a:p>
            <a:pPr lvl="0"/>
            <a:r>
              <a:rPr lang="en-GB" dirty="0"/>
              <a:t>To devise a </a:t>
            </a:r>
            <a:r>
              <a:rPr lang="en-GB" dirty="0" smtClean="0"/>
              <a:t>system which would work every year</a:t>
            </a:r>
            <a:endParaRPr lang="en-GB" dirty="0"/>
          </a:p>
          <a:p>
            <a:pPr lvl="0"/>
            <a:r>
              <a:rPr lang="en-GB" dirty="0"/>
              <a:t>To be able to complete advance care plans </a:t>
            </a:r>
            <a:r>
              <a:rPr lang="en-GB" dirty="0" smtClean="0"/>
              <a:t>DES </a:t>
            </a:r>
            <a:r>
              <a:rPr lang="en-GB" dirty="0"/>
              <a:t>(Direct Enhanced Services)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845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Methods and Results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System one search march 2015 </a:t>
            </a:r>
          </a:p>
          <a:p>
            <a:pPr marL="0" indent="0">
              <a:buNone/>
            </a:pPr>
            <a:endParaRPr lang="en-GB" b="1" dirty="0"/>
          </a:p>
          <a:p>
            <a:r>
              <a:rPr lang="en-GB" b="1" dirty="0" smtClean="0"/>
              <a:t>Total 80 patients on dementia register</a:t>
            </a:r>
          </a:p>
          <a:p>
            <a:endParaRPr lang="en-GB" b="1" dirty="0"/>
          </a:p>
          <a:p>
            <a:pPr marL="0" indent="0">
              <a:buNone/>
            </a:pPr>
            <a:endParaRPr lang="en-GB" b="1" dirty="0" smtClean="0"/>
          </a:p>
          <a:p>
            <a:r>
              <a:rPr lang="en-GB" b="1" dirty="0" smtClean="0"/>
              <a:t>66/80 = 83% </a:t>
            </a:r>
            <a:r>
              <a:rPr lang="en-GB" dirty="0" smtClean="0"/>
              <a:t>patients had dementia review completed</a:t>
            </a:r>
          </a:p>
          <a:p>
            <a:pPr marL="0" indent="0">
              <a:buNone/>
            </a:pP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236720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Methods and Results continued…..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/>
          <a:lstStyle/>
          <a:p>
            <a:r>
              <a:rPr lang="en-GB" dirty="0" smtClean="0"/>
              <a:t>Last year the </a:t>
            </a:r>
            <a:r>
              <a:rPr lang="en-GB" dirty="0"/>
              <a:t>majority of the </a:t>
            </a:r>
            <a:r>
              <a:rPr lang="en-GB" dirty="0" smtClean="0"/>
              <a:t>reviews </a:t>
            </a:r>
            <a:r>
              <a:rPr lang="en-GB" dirty="0"/>
              <a:t>took place between </a:t>
            </a:r>
            <a:r>
              <a:rPr lang="en-GB" dirty="0" smtClean="0"/>
              <a:t>October 2014 </a:t>
            </a:r>
            <a:r>
              <a:rPr lang="en-GB" dirty="0"/>
              <a:t>and </a:t>
            </a:r>
            <a:r>
              <a:rPr lang="en-GB" dirty="0" smtClean="0"/>
              <a:t>March 2015 </a:t>
            </a:r>
            <a:r>
              <a:rPr lang="en-GB" dirty="0"/>
              <a:t>(66</a:t>
            </a:r>
            <a:r>
              <a:rPr lang="en-GB" dirty="0" smtClean="0"/>
              <a:t>%)</a:t>
            </a:r>
          </a:p>
          <a:p>
            <a:endParaRPr lang="en-GB" dirty="0"/>
          </a:p>
          <a:p>
            <a:endParaRPr lang="en-GB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553211"/>
              </p:ext>
            </p:extLst>
          </p:nvPr>
        </p:nvGraphicFramePr>
        <p:xfrm>
          <a:off x="755576" y="3501008"/>
          <a:ext cx="734481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3755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4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 what did we do…..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Set up a dementia recall</a:t>
            </a:r>
            <a:r>
              <a:rPr lang="en-GB" dirty="0"/>
              <a:t>-</a:t>
            </a:r>
            <a:r>
              <a:rPr lang="en-GB" dirty="0" smtClean="0"/>
              <a:t>added on to all 80 patients, 8 per month so all reviews done by January the following year</a:t>
            </a:r>
          </a:p>
          <a:p>
            <a:r>
              <a:rPr lang="en-GB" dirty="0" smtClean="0"/>
              <a:t>Standard letter devised stating dementia review now due</a:t>
            </a:r>
          </a:p>
          <a:p>
            <a:r>
              <a:rPr lang="en-GB" dirty="0" smtClean="0"/>
              <a:t>Monthly search which would identify those that are due for a dementia review and letter sent out appropriately, visits for housebound and nursing home patients  </a:t>
            </a:r>
          </a:p>
          <a:p>
            <a:r>
              <a:rPr lang="en-GB" dirty="0"/>
              <a:t>ACP booklet discussed in practice meeting </a:t>
            </a:r>
            <a:r>
              <a:rPr lang="en-GB" dirty="0" smtClean="0"/>
              <a:t>and agreed to be discussed </a:t>
            </a:r>
            <a:r>
              <a:rPr lang="en-GB" dirty="0"/>
              <a:t>at dementia </a:t>
            </a:r>
            <a:r>
              <a:rPr lang="en-GB" dirty="0" smtClean="0"/>
              <a:t>review </a:t>
            </a:r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9204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Re-audit May 2015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19256" cy="4709120"/>
          </a:xfrm>
        </p:spPr>
        <p:txBody>
          <a:bodyPr/>
          <a:lstStyle/>
          <a:p>
            <a:r>
              <a:rPr lang="en-GB" dirty="0" smtClean="0"/>
              <a:t> </a:t>
            </a:r>
            <a:r>
              <a:rPr lang="en-GB" dirty="0"/>
              <a:t>12 patients (15%) had already had their face to face dementia review in comparison to 3 patients (3%) last year within this time frame. </a:t>
            </a:r>
            <a:endParaRPr lang="en-GB" dirty="0" smtClean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4293028607"/>
              </p:ext>
            </p:extLst>
          </p:nvPr>
        </p:nvGraphicFramePr>
        <p:xfrm>
          <a:off x="1331640" y="3501008"/>
          <a:ext cx="640871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36740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4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Better Service: Good quality reviews with advanced care plans in place</a:t>
            </a:r>
          </a:p>
          <a:p>
            <a:pPr marL="137160" indent="0">
              <a:buNone/>
            </a:pPr>
            <a:endParaRPr lang="en-GB" dirty="0" smtClean="0"/>
          </a:p>
          <a:p>
            <a:r>
              <a:rPr lang="en-GB" dirty="0" smtClean="0"/>
              <a:t>Less stress: Reviews done in a more timely manner throughout the year rather than MAD RUSH at the end of QOF year</a:t>
            </a:r>
          </a:p>
          <a:p>
            <a:endParaRPr lang="en-GB" dirty="0" smtClean="0"/>
          </a:p>
          <a:p>
            <a:r>
              <a:rPr lang="en-GB" dirty="0" smtClean="0"/>
              <a:t>Practice: Good for CQC</a:t>
            </a:r>
          </a:p>
          <a:p>
            <a:pPr marL="137160" indent="0"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54341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111</TotalTime>
  <Words>281</Words>
  <Application>Microsoft Office PowerPoint</Application>
  <PresentationFormat>On-screen Show (4:3)</PresentationFormat>
  <Paragraphs>41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Apex</vt:lpstr>
      <vt:lpstr>QOF project on Dementia </vt:lpstr>
      <vt:lpstr>Dementia QOF indicators</vt:lpstr>
      <vt:lpstr>Aims and Objectives</vt:lpstr>
      <vt:lpstr>Methods and Results</vt:lpstr>
      <vt:lpstr>Methods and Results continued…..</vt:lpstr>
      <vt:lpstr>So what did we do…..</vt:lpstr>
      <vt:lpstr>Re-audit May 2015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QOF project on Dementia</dc:title>
  <dc:creator>Raheela Chaudhry</dc:creator>
  <cp:lastModifiedBy>Sandhu</cp:lastModifiedBy>
  <cp:revision>14</cp:revision>
  <dcterms:created xsi:type="dcterms:W3CDTF">2015-06-06T20:07:29Z</dcterms:created>
  <dcterms:modified xsi:type="dcterms:W3CDTF">2016-08-08T17:05:56Z</dcterms:modified>
</cp:coreProperties>
</file>